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921" r:id="rId2"/>
  </p:sldMasterIdLst>
  <p:notesMasterIdLst>
    <p:notesMasterId r:id="rId90"/>
  </p:notesMasterIdLst>
  <p:handoutMasterIdLst>
    <p:handoutMasterId r:id="rId91"/>
  </p:handoutMasterIdLst>
  <p:sldIdLst>
    <p:sldId id="258" r:id="rId3"/>
    <p:sldId id="259" r:id="rId4"/>
    <p:sldId id="293" r:id="rId5"/>
    <p:sldId id="257" r:id="rId6"/>
    <p:sldId id="264" r:id="rId7"/>
    <p:sldId id="303" r:id="rId8"/>
    <p:sldId id="304" r:id="rId9"/>
    <p:sldId id="305" r:id="rId10"/>
    <p:sldId id="266" r:id="rId11"/>
    <p:sldId id="309" r:id="rId12"/>
    <p:sldId id="298" r:id="rId13"/>
    <p:sldId id="302" r:id="rId14"/>
    <p:sldId id="321" r:id="rId15"/>
    <p:sldId id="299" r:id="rId16"/>
    <p:sldId id="310" r:id="rId17"/>
    <p:sldId id="260" r:id="rId18"/>
    <p:sldId id="311" r:id="rId19"/>
    <p:sldId id="261" r:id="rId20"/>
    <p:sldId id="312" r:id="rId21"/>
    <p:sldId id="306" r:id="rId22"/>
    <p:sldId id="256" r:id="rId23"/>
    <p:sldId id="307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2" r:id="rId33"/>
    <p:sldId id="339" r:id="rId34"/>
    <p:sldId id="329" r:id="rId35"/>
    <p:sldId id="330" r:id="rId36"/>
    <p:sldId id="331" r:id="rId37"/>
    <p:sldId id="386" r:id="rId38"/>
    <p:sldId id="328" r:id="rId39"/>
    <p:sldId id="340" r:id="rId40"/>
    <p:sldId id="326" r:id="rId41"/>
    <p:sldId id="337" r:id="rId42"/>
    <p:sldId id="341" r:id="rId43"/>
    <p:sldId id="338" r:id="rId44"/>
    <p:sldId id="332" r:id="rId45"/>
    <p:sldId id="333" r:id="rId46"/>
    <p:sldId id="334" r:id="rId47"/>
    <p:sldId id="335" r:id="rId48"/>
    <p:sldId id="336" r:id="rId49"/>
    <p:sldId id="350" r:id="rId50"/>
    <p:sldId id="378" r:id="rId51"/>
    <p:sldId id="379" r:id="rId52"/>
    <p:sldId id="323" r:id="rId53"/>
    <p:sldId id="324" r:id="rId54"/>
    <p:sldId id="325" r:id="rId55"/>
    <p:sldId id="381" r:id="rId56"/>
    <p:sldId id="343" r:id="rId57"/>
    <p:sldId id="344" r:id="rId58"/>
    <p:sldId id="342" r:id="rId59"/>
    <p:sldId id="345" r:id="rId60"/>
    <p:sldId id="347" r:id="rId61"/>
    <p:sldId id="348" r:id="rId62"/>
    <p:sldId id="349" r:id="rId63"/>
    <p:sldId id="362" r:id="rId64"/>
    <p:sldId id="376" r:id="rId65"/>
    <p:sldId id="377" r:id="rId66"/>
    <p:sldId id="352" r:id="rId67"/>
    <p:sldId id="351" r:id="rId68"/>
    <p:sldId id="354" r:id="rId69"/>
    <p:sldId id="353" r:id="rId70"/>
    <p:sldId id="355" r:id="rId71"/>
    <p:sldId id="356" r:id="rId72"/>
    <p:sldId id="358" r:id="rId73"/>
    <p:sldId id="359" r:id="rId74"/>
    <p:sldId id="360" r:id="rId75"/>
    <p:sldId id="364" r:id="rId76"/>
    <p:sldId id="385" r:id="rId77"/>
    <p:sldId id="361" r:id="rId78"/>
    <p:sldId id="365" r:id="rId79"/>
    <p:sldId id="366" r:id="rId80"/>
    <p:sldId id="368" r:id="rId81"/>
    <p:sldId id="367" r:id="rId82"/>
    <p:sldId id="370" r:id="rId83"/>
    <p:sldId id="369" r:id="rId84"/>
    <p:sldId id="384" r:id="rId85"/>
    <p:sldId id="372" r:id="rId86"/>
    <p:sldId id="382" r:id="rId87"/>
    <p:sldId id="373" r:id="rId88"/>
    <p:sldId id="383" r:id="rId89"/>
  </p:sldIdLst>
  <p:sldSz cx="12192000" cy="6858000"/>
  <p:notesSz cx="6797675" cy="9926638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elli Jasmine" initials="RJ" lastIdx="1" clrIdx="0">
    <p:extLst>
      <p:ext uri="{19B8F6BF-5375-455C-9EA6-DF929625EA0E}">
        <p15:presenceInfo xmlns:p15="http://schemas.microsoft.com/office/powerpoint/2012/main" userId="S::jasmine.rosselli@supsi.ch::996ac1ef-de83-4aef-9b54-e191038158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80E"/>
    <a:srgbClr val="FF3300"/>
    <a:srgbClr val="FF01DB"/>
    <a:srgbClr val="990099"/>
    <a:srgbClr val="FFC901"/>
    <a:srgbClr val="FF0066"/>
    <a:srgbClr val="FFCCCC"/>
    <a:srgbClr val="FA7A7A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23ED1-99D4-4EB5-B18D-CC0D1C1E9C3B}" v="1" dt="2022-11-11T16:33:02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8" autoAdjust="0"/>
    <p:restoredTop sz="95380" autoAdjust="0"/>
  </p:normalViewPr>
  <p:slideViewPr>
    <p:cSldViewPr>
      <p:cViewPr varScale="1">
        <p:scale>
          <a:sx n="86" d="100"/>
          <a:sy n="86" d="100"/>
        </p:scale>
        <p:origin x="8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B41CA5-9A60-44CD-B536-C0DD6F12A7B0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51B074-242C-405A-99BF-D0D86B73061D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68107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11CDC1-22D1-4587-8138-395D7CD0EC3F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786662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Cos’è</a:t>
            </a:r>
            <a:r>
              <a:rPr lang="en-US" dirty="0"/>
              <a:t> </a:t>
            </a:r>
            <a:r>
              <a:rPr lang="en-US" dirty="0" err="1"/>
              <a:t>Rviz</a:t>
            </a:r>
            <a:r>
              <a:rPr lang="en-US" dirty="0"/>
              <a:t>:</a:t>
            </a:r>
          </a:p>
          <a:p>
            <a:r>
              <a:rPr lang="en-US" dirty="0"/>
              <a:t>https://automaticaddison.com/what-is-the-difference-between-rviz-and-gazebo/</a:t>
            </a:r>
          </a:p>
          <a:p>
            <a:endParaRPr lang="en-US" dirty="0"/>
          </a:p>
          <a:p>
            <a:r>
              <a:rPr lang="en-US" dirty="0" err="1"/>
              <a:t>Cos’è</a:t>
            </a:r>
            <a:r>
              <a:rPr lang="en-US" dirty="0"/>
              <a:t> Gazebo</a:t>
            </a:r>
          </a:p>
          <a:p>
            <a:r>
              <a:rPr lang="en-US" dirty="0"/>
              <a:t>https://en.wikipedia.org/wiki/Gazebo_simulator</a:t>
            </a:r>
          </a:p>
          <a:p>
            <a:endParaRPr lang="en-US" u="sng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7442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turtlesim_node</a:t>
            </a:r>
            <a:r>
              <a:rPr lang="en-US" dirty="0"/>
              <a:t> e </a:t>
            </a:r>
            <a:r>
              <a:rPr lang="en-US" dirty="0" err="1"/>
              <a:t>turtle_teleop_key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executables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presentata</a:t>
            </a:r>
            <a:r>
              <a:rPr lang="en-US" dirty="0"/>
              <a:t> prima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504782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44322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038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652494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88792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18905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40292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3273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34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9471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35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51348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Esempio</a:t>
            </a:r>
            <a:r>
              <a:rPr lang="en-US" u="none" dirty="0"/>
              <a:t> di </a:t>
            </a:r>
            <a:r>
              <a:rPr lang="en-US" u="none" dirty="0" err="1"/>
              <a:t>RViz</a:t>
            </a:r>
            <a:endParaRPr lang="en-US" u="none" dirty="0"/>
          </a:p>
          <a:p>
            <a:r>
              <a:rPr lang="en-US" u="none" dirty="0"/>
              <a:t>https://answers.ros.org/question/317520/rviz-markerarray-display/</a:t>
            </a:r>
          </a:p>
          <a:p>
            <a:endParaRPr lang="en-US" u="none" dirty="0"/>
          </a:p>
          <a:p>
            <a:r>
              <a:rPr lang="en-US" u="none" dirty="0" err="1"/>
              <a:t>Esempio</a:t>
            </a:r>
            <a:r>
              <a:rPr lang="en-US" u="none" dirty="0"/>
              <a:t> di Gazebo</a:t>
            </a:r>
          </a:p>
          <a:p>
            <a:r>
              <a:rPr lang="en-US" u="none" dirty="0"/>
              <a:t>https://www.infoq.com/articles/ros-2-gazebo-tutorial/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09206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45509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557026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17831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39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4185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202954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14903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48673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13926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44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736840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45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4710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10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834238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62647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47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45379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51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03111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52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1353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53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024477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58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55532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59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18747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80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9876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81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503117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82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2217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12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7469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13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6547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18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4062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noProof="0" dirty="0"/>
              <a:t>Differenza tra server e client</a:t>
            </a:r>
          </a:p>
          <a:p>
            <a:r>
              <a:rPr lang="it-CH" noProof="0" dirty="0"/>
              <a:t>https://design.ros2.org/articles/actions.html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19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1894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ROS_LOCALHOST_ONLY è una </a:t>
            </a:r>
            <a:r>
              <a:rPr lang="en-US" dirty="0" err="1"/>
              <a:t>variabile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indica la </a:t>
            </a:r>
            <a:r>
              <a:rPr lang="en-US" dirty="0" err="1"/>
              <a:t>comunicazione</a:t>
            </a:r>
            <a:r>
              <a:rPr lang="en-US" dirty="0"/>
              <a:t> inter </a:t>
            </a:r>
            <a:r>
              <a:rPr lang="en-US" dirty="0" err="1"/>
              <a:t>dispositivo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forzata</a:t>
            </a:r>
            <a:r>
              <a:rPr lang="en-US" dirty="0"/>
              <a:t> a 1, la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stabilita</a:t>
            </a:r>
            <a:r>
              <a:rPr lang="en-US" dirty="0"/>
              <a:t> solo </a:t>
            </a:r>
            <a:r>
              <a:rPr lang="en-US" dirty="0" err="1"/>
              <a:t>all’interno</a:t>
            </a:r>
            <a:r>
              <a:rPr lang="en-US" dirty="0"/>
              <a:t> del localhost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24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25882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1CDC1-22D1-4587-8138-395D7CD0EC3F}" type="slidenum">
              <a:rPr lang="it-IT" altLang="en-US" smtClean="0"/>
              <a:pPr/>
              <a:t>25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5914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8"/>
          <p:cNvSpPr/>
          <p:nvPr userDrawn="1"/>
        </p:nvSpPr>
        <p:spPr>
          <a:xfrm>
            <a:off x="0" y="0"/>
            <a:ext cx="12192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 sz="1800" dirty="0">
              <a:solidFill>
                <a:srgbClr val="FFFFFF"/>
              </a:solidFill>
            </a:endParaRPr>
          </a:p>
        </p:txBody>
      </p:sp>
      <p:pic>
        <p:nvPicPr>
          <p:cNvPr id="6" name="Immagine 9" descr="Modulo_SUPSI_DTI_ISEA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888" y="266720"/>
            <a:ext cx="2363635" cy="85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400">
                <a:latin typeface="+mn-lt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 dirty="0"/>
              <a:t>Click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subtitle</a:t>
            </a:r>
            <a:r>
              <a:rPr lang="it-IT" dirty="0"/>
              <a:t> style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endParaRPr lang="it-IT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431800" y="6454776"/>
            <a:ext cx="2844800" cy="403225"/>
          </a:xfrm>
        </p:spPr>
        <p:txBody>
          <a:bodyPr/>
          <a:lstStyle>
            <a:lvl1pPr>
              <a:defRPr/>
            </a:lvl1pPr>
          </a:lstStyle>
          <a:p>
            <a:fld id="{E82DAAD4-4B88-41BA-A717-BABE996B9389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312584" y="6454776"/>
            <a:ext cx="8447616" cy="4032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4DD9C-C51E-4613-8FDA-DAE602932C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015" y="244646"/>
            <a:ext cx="1247691" cy="90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352FE-232E-9479-D83B-5EAB3BE7F9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03651" y="266719"/>
            <a:ext cx="865296" cy="853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A1BFD-7AA3-8848-1E70-63A9BCA337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48421" y="4077072"/>
            <a:ext cx="3294384" cy="2326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472187-45A4-779F-A1DF-CE46BBF5E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1384" y="235623"/>
            <a:ext cx="3240360" cy="9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etto fondo celeste">
    <p:bg>
      <p:bgPr>
        <a:solidFill>
          <a:srgbClr val="00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>
                <a:solidFill>
                  <a:srgbClr val="FFFFFF"/>
                </a:solidFill>
              </a:rPr>
              <a:t>DTI / ISEA</a:t>
            </a: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810EEAF1-3CF4-40E7-AB68-471B9E189A4D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099022D-FCE5-4C01-8721-8D6FE2FE2F39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24748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etto fondo verde">
    <p:bg>
      <p:bgPr>
        <a:solidFill>
          <a:srgbClr val="46A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>
                <a:solidFill>
                  <a:srgbClr val="FFFFFF"/>
                </a:solidFill>
              </a:rPr>
              <a:t>DTI / ISEA</a:t>
            </a:r>
          </a:p>
          <a:p>
            <a:endParaRPr lang="it-IT" altLang="en-US" sz="1200" dirty="0">
              <a:solidFill>
                <a:srgbClr val="FFFFFF"/>
              </a:solidFill>
            </a:endParaRPr>
          </a:p>
          <a:p>
            <a:endParaRPr lang="it-IT" altLang="en-US" sz="1200" dirty="0">
              <a:solidFill>
                <a:srgbClr val="FFFFFF"/>
              </a:solidFill>
            </a:endParaRP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0A6D4C1-2203-43B2-B3AF-E245FC285B3C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33F0BCB-A3BC-427C-A176-3650D68DD879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3839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etto fondo verde">
    <p:bg>
      <p:bgPr>
        <a:solidFill>
          <a:srgbClr val="46A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>
                <a:solidFill>
                  <a:srgbClr val="FFFFFF"/>
                </a:solidFill>
              </a:rPr>
              <a:t>DTI / ISEA</a:t>
            </a:r>
          </a:p>
          <a:p>
            <a:endParaRPr lang="it-IT" altLang="en-US" sz="1200" dirty="0">
              <a:solidFill>
                <a:srgbClr val="FFFFFF"/>
              </a:solidFill>
            </a:endParaRPr>
          </a:p>
          <a:p>
            <a:endParaRPr lang="it-IT" altLang="en-US" sz="1200" dirty="0">
              <a:solidFill>
                <a:srgbClr val="FFFFFF"/>
              </a:solidFill>
            </a:endParaRP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0A6D4C1-2203-43B2-B3AF-E245FC285B3C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133F0BCB-A3BC-427C-A176-3650D68DD879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5780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etto fondo celeste">
    <p:bg>
      <p:bgPr>
        <a:solidFill>
          <a:srgbClr val="00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>
                <a:solidFill>
                  <a:srgbClr val="FFFFFF"/>
                </a:solidFill>
              </a:rPr>
              <a:t>DTI / ISEA</a:t>
            </a: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810EEAF1-3CF4-40E7-AB68-471B9E189A4D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7099022D-FCE5-4C01-8721-8D6FE2FE2F39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259838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etto fondo bl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>
                <a:solidFill>
                  <a:srgbClr val="FFFFFF"/>
                </a:solidFill>
              </a:rPr>
              <a:t>DTI / ISEA</a:t>
            </a:r>
          </a:p>
          <a:p>
            <a:endParaRPr lang="it-IT" altLang="en-US" sz="1200" dirty="0">
              <a:solidFill>
                <a:srgbClr val="FFFFFF"/>
              </a:solidFill>
            </a:endParaRPr>
          </a:p>
          <a:p>
            <a:endParaRPr lang="it-IT" altLang="en-US" sz="1200" dirty="0">
              <a:solidFill>
                <a:srgbClr val="FFFFFF"/>
              </a:solidFill>
            </a:endParaRP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48EAF29-B223-4D9C-8EAB-AB2506ADD1D4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D120489-DF55-4EAB-B884-DA4434E1530C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8053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564A5-6472-4B5F-9127-83FAF671B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C59D6C-C9CE-427B-A4FE-B727CCC95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F332F3-E41A-484B-8DAB-0769BE7E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B212-B419-4393-8D06-2038772C59E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114522-0F61-4B79-9BDE-DFF09A2D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05C38A-C965-44B7-B325-566AD25D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3865E-58B2-4E42-8AE6-CB95D0AE34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58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948A7-8DD9-478A-9C5F-9C1FF4D7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4CC926-E2FB-409A-8AE8-E81EF826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547919-5CF5-4473-9BC1-957F6954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B212-B419-4393-8D06-2038772C59E2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6B5C0-4C2A-44E3-AFE7-BE18EB6A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8031DA-1EF1-4122-8F94-B88DE7B6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3865E-58B2-4E42-8AE6-CB95D0AE34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1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1800" y="729459"/>
            <a:ext cx="11328400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31800" y="1512892"/>
            <a:ext cx="11328400" cy="472439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  <a:endParaRPr lang="it-IT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1F3F0E-9390-46BC-B64F-85E5592DB864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51F74-1EFB-4576-B083-483BE56E330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7404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1800" y="742190"/>
            <a:ext cx="11328400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538354"/>
            <a:ext cx="5562600" cy="46989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538354"/>
            <a:ext cx="5562600" cy="469893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  <a:endParaRPr lang="it-IT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265F52-C734-40E8-981A-43394BA02C1C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BC46B-533E-49EB-9417-95DEA27E487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72521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6731" y="695131"/>
            <a:ext cx="11379200" cy="579438"/>
          </a:xfrm>
        </p:spPr>
        <p:txBody>
          <a:bodyPr/>
          <a:lstStyle>
            <a:lvl1pPr>
              <a:defRPr sz="240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13EAD2-1941-4975-86A1-A62DE61CECE8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882DB1-627B-4426-81AD-3ED8421A10D4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1923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5177" y="836712"/>
            <a:ext cx="11355023" cy="719137"/>
          </a:xfrm>
        </p:spPr>
        <p:txBody>
          <a:bodyPr/>
          <a:lstStyle>
            <a:lvl1pPr>
              <a:defRPr sz="240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86A0B-E28C-4B33-BED2-C7EA10659DD3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FCF6A8-A129-47EE-87AF-0CD3A62F93EF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58802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77950E-B06F-4F0F-A743-1FF83105C8EC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BA81E-EA77-40B4-BB3A-12F1C9D86D80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2026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185572" cy="9144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  <a:p>
            <a:pPr lvl="1"/>
            <a:r>
              <a:rPr lang="fr-CH" dirty="0"/>
              <a:t>Secondo livello</a:t>
            </a:r>
          </a:p>
          <a:p>
            <a:pPr lvl="2"/>
            <a:r>
              <a:rPr lang="fr-CH" dirty="0"/>
              <a:t>Terzo livello</a:t>
            </a:r>
          </a:p>
          <a:p>
            <a:pPr lvl="3"/>
            <a:r>
              <a:rPr lang="fr-CH" dirty="0"/>
              <a:t>Quarto livello</a:t>
            </a:r>
          </a:p>
          <a:p>
            <a:pPr lvl="4"/>
            <a:r>
              <a:rPr lang="fr-CH" dirty="0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185571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25F9CA-7E68-483E-80A1-5C6727706180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A7A75D-4103-4DAD-BFCE-662A2766FE06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8966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dirty="0"/>
              <a:t>Fare clic per modificare gli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D1E04D-BDDA-44BC-91B8-1CF572229F90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40FF28-1646-41AB-AC43-9A65D37A2F2C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815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etto fondo bl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1490134" y="185738"/>
            <a:ext cx="888153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>
                <a:solidFill>
                  <a:srgbClr val="FFFFFF"/>
                </a:solidFill>
              </a:rPr>
              <a:t>DTI / ISEA / Titolo principale della presentazione</a:t>
            </a:r>
          </a:p>
          <a:p>
            <a:endParaRPr lang="it-IT" altLang="en-US" sz="1200">
              <a:solidFill>
                <a:srgbClr val="FFFFFF"/>
              </a:solidFill>
            </a:endParaRPr>
          </a:p>
          <a:p>
            <a:endParaRPr lang="it-IT" altLang="en-US" sz="1200">
              <a:solidFill>
                <a:srgbClr val="FFFFFF"/>
              </a:solidFill>
            </a:endParaRPr>
          </a:p>
        </p:txBody>
      </p:sp>
      <p:pic>
        <p:nvPicPr>
          <p:cNvPr id="4" name="Immagine 2" descr="logo_SUPSI_acr_ne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432000" y="1854000"/>
            <a:ext cx="11359085" cy="2184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Fare clic per modificare stile</a:t>
            </a:r>
            <a:endParaRPr lang="it-IT" dirty="0"/>
          </a:p>
        </p:txBody>
      </p:sp>
      <p:sp>
        <p:nvSpPr>
          <p:cNvPr id="5" name="Segnaposto data 2"/>
          <p:cNvSpPr>
            <a:spLocks noGrp="1"/>
          </p:cNvSpPr>
          <p:nvPr>
            <p:ph type="dt" sz="half" idx="10"/>
          </p:nvPr>
        </p:nvSpPr>
        <p:spPr>
          <a:xfrm>
            <a:off x="431800" y="6453188"/>
            <a:ext cx="2844800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48EAF29-B223-4D9C-8EAB-AB2506ADD1D4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6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312584" y="6453188"/>
            <a:ext cx="8447616" cy="40481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10769600" y="188913"/>
            <a:ext cx="990600" cy="4762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D120489-DF55-4EAB-B884-DA4434E1530C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585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Click to edit Master text styles</a:t>
            </a:r>
          </a:p>
          <a:p>
            <a:pPr lvl="1"/>
            <a:r>
              <a:rPr lang="it-IT" altLang="en-US"/>
              <a:t>Second level</a:t>
            </a:r>
          </a:p>
          <a:p>
            <a:pPr lvl="2"/>
            <a:r>
              <a:rPr lang="it-IT" altLang="en-US"/>
              <a:t>Third level</a:t>
            </a:r>
          </a:p>
          <a:p>
            <a:pPr lvl="3"/>
            <a:r>
              <a:rPr lang="it-IT" altLang="en-US"/>
              <a:t>Fourth level</a:t>
            </a:r>
          </a:p>
          <a:p>
            <a:pPr lvl="4"/>
            <a:r>
              <a:rPr lang="it-IT" altLang="en-US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453188"/>
            <a:ext cx="28448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C88740E7-C840-4670-A710-4CC144D50DAF}" type="datetime1">
              <a:rPr lang="it-IT" altLang="en-US"/>
              <a:pPr/>
              <a:t>15/11/2022</a:t>
            </a:fld>
            <a:endParaRPr lang="it-IT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12584" y="6453188"/>
            <a:ext cx="8447616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68000" y="188913"/>
            <a:ext cx="1092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0D1048-AB82-4774-BECA-427F77429E66}" type="slidenum">
              <a:rPr lang="it-IT" altLang="en-US"/>
              <a:pPr/>
              <a:t>‹N›</a:t>
            </a:fld>
            <a:endParaRPr lang="it-IT" altLang="en-US"/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auto">
          <a:xfrm>
            <a:off x="1490133" y="185738"/>
            <a:ext cx="90762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it-IT" altLang="en-US" sz="1200" dirty="0"/>
              <a:t>DTI </a:t>
            </a:r>
          </a:p>
          <a:p>
            <a:endParaRPr lang="it-IT" altLang="en-US" sz="1200" dirty="0"/>
          </a:p>
        </p:txBody>
      </p:sp>
      <p:pic>
        <p:nvPicPr>
          <p:cNvPr id="1032" name="Immagine 6" descr="logo_SUPSI_acr.gi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434" y="209550"/>
            <a:ext cx="469692" cy="13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6" r:id="rId9"/>
    <p:sldLayoutId id="2147484139" r:id="rId10"/>
    <p:sldLayoutId id="2147484140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7" r:id="rId4"/>
    <p:sldLayoutId id="2147484138" r:id="rId5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galactic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>
          <a:xfrm>
            <a:off x="431800" y="1459097"/>
            <a:ext cx="11328400" cy="1584325"/>
          </a:xfrm>
        </p:spPr>
        <p:txBody>
          <a:bodyPr/>
          <a:lstStyle/>
          <a:p>
            <a:r>
              <a:rPr lang="en-US" altLang="en-US" sz="4000" dirty="0">
                <a:ea typeface="ＭＳ Ｐゴシック" charset="-128"/>
              </a:rPr>
              <a:t>ROS basics</a:t>
            </a:r>
          </a:p>
        </p:txBody>
      </p:sp>
      <p:sp>
        <p:nvSpPr>
          <p:cNvPr id="16387" name="Sottotitolo 2"/>
          <p:cNvSpPr>
            <a:spLocks noGrp="1"/>
          </p:cNvSpPr>
          <p:nvPr>
            <p:ph type="subTitle" idx="1"/>
          </p:nvPr>
        </p:nvSpPr>
        <p:spPr>
          <a:xfrm>
            <a:off x="414215" y="3043422"/>
            <a:ext cx="11328400" cy="1495426"/>
          </a:xfrm>
        </p:spPr>
        <p:txBody>
          <a:bodyPr/>
          <a:lstStyle/>
          <a:p>
            <a:endParaRPr lang="en-US" altLang="en-US" sz="2000" dirty="0">
              <a:ea typeface="ＭＳ Ｐゴシック" charset="-128"/>
            </a:endParaRPr>
          </a:p>
          <a:p>
            <a:r>
              <a:rPr lang="it-CH" altLang="en-US" sz="2000" dirty="0">
                <a:ea typeface="ＭＳ Ｐゴシック" charset="-128"/>
              </a:rPr>
              <a:t>Introduzione a ROS</a:t>
            </a:r>
          </a:p>
          <a:p>
            <a:r>
              <a:rPr lang="it-CH" altLang="en-US" sz="1200" dirty="0">
                <a:ea typeface="ＭＳ Ｐゴシック" charset="-128"/>
              </a:rPr>
              <a:t>(La maggior parte delle informazioni qui proposte si trovano sul sito ufficiale di </a:t>
            </a:r>
            <a:r>
              <a:rPr lang="it-CH" altLang="en-US" sz="1200" dirty="0">
                <a:ea typeface="ＭＳ Ｐゴシック" charset="-128"/>
                <a:hlinkClick r:id="rId2"/>
              </a:rPr>
              <a:t>ROS2 </a:t>
            </a:r>
            <a:r>
              <a:rPr lang="it-CH" altLang="en-US" sz="1200" dirty="0" err="1">
                <a:ea typeface="ＭＳ Ｐゴシック" charset="-128"/>
                <a:hlinkClick r:id="rId2"/>
              </a:rPr>
              <a:t>Galactic</a:t>
            </a:r>
            <a:r>
              <a:rPr lang="it-CH" altLang="en-US" sz="1200" dirty="0">
                <a:ea typeface="ＭＳ Ｐゴシック" charset="-128"/>
              </a:rPr>
              <a:t>)</a:t>
            </a:r>
          </a:p>
          <a:p>
            <a:endParaRPr lang="en-US" altLang="en-US" sz="1600" dirty="0">
              <a:ea typeface="ＭＳ Ｐゴシック" charset="-128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E112F0-2641-4F6F-82D1-5608E0E21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GB" sz="1600" dirty="0"/>
              <a:t>Jasmine Rosselli</a:t>
            </a:r>
          </a:p>
        </p:txBody>
      </p:sp>
      <p:sp>
        <p:nvSpPr>
          <p:cNvPr id="16388" name="Segnaposto data 3"/>
          <p:cNvSpPr>
            <a:spLocks noGrp="1"/>
          </p:cNvSpPr>
          <p:nvPr>
            <p:ph type="dt" sz="half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54AA773-1234-4032-AFAF-6E75D2978C64}" type="datetime4">
              <a:rPr lang="it-IT" altLang="en-US" sz="1000"/>
              <a:pPr eaLnBrk="1" hangingPunct="1"/>
              <a:t>15 novembre 2022</a:t>
            </a:fld>
            <a:endParaRPr lang="it-IT" alt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729459"/>
            <a:ext cx="11328400" cy="395285"/>
          </a:xfrm>
        </p:spPr>
        <p:txBody>
          <a:bodyPr anchor="t"/>
          <a:lstStyle/>
          <a:p>
            <a:r>
              <a:rPr lang="it-CH" dirty="0"/>
              <a:t>ROS – Termini importanti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24744"/>
            <a:ext cx="11328400" cy="5112545"/>
          </a:xfrm>
        </p:spPr>
        <p:txBody>
          <a:bodyPr/>
          <a:lstStyle/>
          <a:p>
            <a:pPr marL="0" indent="0">
              <a:buNone/>
            </a:pPr>
            <a:r>
              <a:rPr lang="it-CH" b="1" dirty="0"/>
              <a:t>workspace</a:t>
            </a:r>
            <a:r>
              <a:rPr lang="it-CH" dirty="0"/>
              <a:t>: </a:t>
            </a:r>
          </a:p>
          <a:p>
            <a:pPr lvl="1"/>
            <a:r>
              <a:rPr lang="it-CH" dirty="0"/>
              <a:t>Directory che contiene tutti i pacchetti ROS</a:t>
            </a:r>
          </a:p>
          <a:p>
            <a:pPr marL="0" indent="0">
              <a:buNone/>
            </a:pPr>
            <a:r>
              <a:rPr lang="it-CH" b="1" dirty="0"/>
              <a:t>overlay</a:t>
            </a:r>
            <a:r>
              <a:rPr lang="it-CH" dirty="0"/>
              <a:t>: </a:t>
            </a:r>
          </a:p>
          <a:p>
            <a:pPr lvl="1"/>
            <a:r>
              <a:rPr lang="it-CH" dirty="0"/>
              <a:t>È un workspace secondario dove si aggiungono nuovi pacchetti senza interferire con quelli già esistenti</a:t>
            </a:r>
            <a:endParaRPr lang="it-CH" b="1" dirty="0"/>
          </a:p>
          <a:p>
            <a:pPr marL="0" indent="0">
              <a:buNone/>
            </a:pPr>
            <a:r>
              <a:rPr lang="it-CH" b="1" dirty="0"/>
              <a:t>package</a:t>
            </a:r>
            <a:r>
              <a:rPr lang="it-CH" dirty="0"/>
              <a:t>: </a:t>
            </a:r>
          </a:p>
          <a:p>
            <a:pPr lvl="1"/>
            <a:r>
              <a:rPr lang="it-CH" dirty="0"/>
              <a:t>Può essere considerato come un contenitore contenente il codice ROS</a:t>
            </a:r>
          </a:p>
          <a:p>
            <a:pPr lvl="1"/>
            <a:r>
              <a:rPr lang="it-CH" dirty="0"/>
              <a:t>Permette di installare il codice e di condividerlo con altre persone</a:t>
            </a:r>
          </a:p>
          <a:p>
            <a:pPr lvl="1"/>
            <a:endParaRPr lang="it-CH" dirty="0"/>
          </a:p>
          <a:p>
            <a:pPr lvl="1"/>
            <a:endParaRPr lang="it-CH" dirty="0"/>
          </a:p>
          <a:p>
            <a:endParaRPr lang="it-CH" dirty="0"/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642DFFEB-8643-407C-B807-6CCDF03CF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26690"/>
              </p:ext>
            </p:extLst>
          </p:nvPr>
        </p:nvGraphicFramePr>
        <p:xfrm>
          <a:off x="431800" y="3429000"/>
          <a:ext cx="11328400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692534356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931055927"/>
                    </a:ext>
                  </a:extLst>
                </a:gridCol>
              </a:tblGrid>
              <a:tr h="250844">
                <a:tc gridSpan="2"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Strutture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298788"/>
                  </a:ext>
                </a:extLst>
              </a:tr>
              <a:tr h="328572"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Workspace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046953"/>
                  </a:ext>
                </a:extLst>
              </a:tr>
              <a:tr h="2364824">
                <a:tc>
                  <a:txBody>
                    <a:bodyPr/>
                    <a:lstStyle/>
                    <a:p>
                      <a:r>
                        <a:rPr lang="it-CH" noProof="0" dirty="0" err="1">
                          <a:latin typeface="Lucida Console" panose="020B0609040504020204" pitchFamily="49" charset="0"/>
                        </a:rPr>
                        <a:t>workspace_folder</a:t>
                      </a:r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/</a:t>
                      </a:r>
                    </a:p>
                    <a:p>
                      <a:pPr lvl="1"/>
                      <a:r>
                        <a:rPr lang="it-CH" noProof="0" dirty="0" err="1">
                          <a:latin typeface="Lucida Console" panose="020B0609040504020204" pitchFamily="49" charset="0"/>
                        </a:rPr>
                        <a:t>src</a:t>
                      </a:r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/</a:t>
                      </a:r>
                    </a:p>
                    <a:p>
                      <a:pPr lvl="2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package_1/</a:t>
                      </a:r>
                    </a:p>
                    <a:p>
                      <a:pPr lvl="3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CMakeLists.txt</a:t>
                      </a:r>
                    </a:p>
                    <a:p>
                      <a:pPr lvl="3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package.xml</a:t>
                      </a:r>
                    </a:p>
                    <a:p>
                      <a:pPr lvl="2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package_2/</a:t>
                      </a:r>
                    </a:p>
                    <a:p>
                      <a:pPr lvl="3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CMakeLists.txt</a:t>
                      </a:r>
                    </a:p>
                    <a:p>
                      <a:pPr lvl="3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Package.xml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noProof="0" dirty="0" err="1">
                          <a:latin typeface="Lucida Console" panose="020B0609040504020204" pitchFamily="49" charset="0"/>
                        </a:rPr>
                        <a:t>my_package</a:t>
                      </a:r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/</a:t>
                      </a:r>
                    </a:p>
                    <a:p>
                      <a:pPr lvl="1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CMakeLists.txt</a:t>
                      </a:r>
                    </a:p>
                    <a:p>
                      <a:pPr lvl="1"/>
                      <a:r>
                        <a:rPr lang="it-CH" noProof="0" dirty="0">
                          <a:latin typeface="Lucida Console" panose="020B0609040504020204" pitchFamily="49" charset="0"/>
                        </a:rPr>
                        <a:t>Package.xml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4290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3FF34DDF-42E0-44D8-8D8D-F581D1CB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34A436D-3671-4D10-AB23-80E1780D9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32104" y="436473"/>
            <a:ext cx="2857899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7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– Termini importanti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b="1" dirty="0"/>
              <a:t>Nodo</a:t>
            </a:r>
            <a:r>
              <a:rPr lang="it-CH" dirty="0"/>
              <a:t>: </a:t>
            </a:r>
          </a:p>
          <a:p>
            <a:pPr lvl="1"/>
            <a:r>
              <a:rPr lang="it-CH" dirty="0"/>
              <a:t>Struttura contenente metodi e variabili (tipo si package)</a:t>
            </a:r>
          </a:p>
          <a:p>
            <a:pPr lvl="1"/>
            <a:r>
              <a:rPr lang="it-CH" dirty="0"/>
              <a:t>Un nodo può contenere diversi metodi di comunicazione (</a:t>
            </a:r>
            <a:r>
              <a:rPr lang="it-CH" dirty="0" err="1"/>
              <a:t>topics</a:t>
            </a:r>
            <a:r>
              <a:rPr lang="it-CH" dirty="0"/>
              <a:t>, services e actions)</a:t>
            </a:r>
          </a:p>
          <a:p>
            <a:pPr lvl="1"/>
            <a:r>
              <a:rPr lang="it-CH" dirty="0"/>
              <a:t>Può inviare o ricevere dati da altri nodi</a:t>
            </a:r>
          </a:p>
          <a:p>
            <a:pPr lvl="1"/>
            <a:r>
              <a:rPr lang="it-CH" dirty="0"/>
              <a:t>All’interno di un nodo può esserci l’accesso ad un sensore o ad un attuatore</a:t>
            </a:r>
          </a:p>
          <a:p>
            <a:pPr lvl="1"/>
            <a:r>
              <a:rPr lang="it-CH" dirty="0"/>
              <a:t>Ogni nodo ha generalmente una sola funzione specifica</a:t>
            </a:r>
          </a:p>
          <a:p>
            <a:r>
              <a:rPr lang="it-CH" dirty="0"/>
              <a:t>Esempi:</a:t>
            </a:r>
          </a:p>
          <a:p>
            <a:pPr lvl="1"/>
            <a:r>
              <a:rPr lang="it-CH" dirty="0"/>
              <a:t>Controllo motori</a:t>
            </a:r>
          </a:p>
          <a:p>
            <a:pPr lvl="1"/>
            <a:r>
              <a:rPr lang="it-CH" dirty="0"/>
              <a:t>Controllo Lidar</a:t>
            </a:r>
          </a:p>
          <a:p>
            <a:pPr lvl="1"/>
            <a:r>
              <a:rPr lang="it-CH" dirty="0"/>
              <a:t>Controllo traiettoria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38AAB2-3889-4B01-8648-71B7E833F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69" y="3608541"/>
            <a:ext cx="6293731" cy="25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0C8416-F17B-41AC-AE35-8E599A104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36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0F6BA4CD-3CBD-4376-98D9-1D54DB72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5385" y="2448210"/>
            <a:ext cx="3600000" cy="236893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1AD58CA-BC5F-43CA-9621-9B13728C4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16200000">
            <a:off x="10582712" y="4187146"/>
            <a:ext cx="1575887" cy="1260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026BA1-FBFE-484B-8519-5312520C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– Termini importanti (2)</a:t>
            </a:r>
            <a:endParaRPr lang="en-US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C4587F54-14FF-4DDB-828D-6944E2B618A4}"/>
              </a:ext>
            </a:extLst>
          </p:cNvPr>
          <p:cNvSpPr txBox="1">
            <a:spLocks/>
          </p:cNvSpPr>
          <p:nvPr/>
        </p:nvSpPr>
        <p:spPr bwMode="auto">
          <a:xfrm>
            <a:off x="431800" y="1512892"/>
            <a:ext cx="11328400" cy="47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kern="0" dirty="0"/>
              <a:t>Un nodo è in genere in grado di gestire </a:t>
            </a:r>
          </a:p>
          <a:p>
            <a:pPr marL="0" indent="0">
              <a:buFontTx/>
              <a:buNone/>
            </a:pPr>
            <a:r>
              <a:rPr lang="it-CH" kern="0" dirty="0"/>
              <a:t>richieste e messaggi multipli</a:t>
            </a:r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r>
              <a:rPr lang="it-CH" kern="0" dirty="0"/>
              <a:t>Per esempio gestire quasi simultaneamente </a:t>
            </a:r>
          </a:p>
          <a:p>
            <a:pPr marL="0" indent="0">
              <a:buFontTx/>
              <a:buNone/>
            </a:pPr>
            <a:r>
              <a:rPr lang="it-CH" kern="0" dirty="0"/>
              <a:t>i messaggi di attuatori o sensori provenienti da un </a:t>
            </a:r>
          </a:p>
          <a:p>
            <a:pPr marL="0" indent="0">
              <a:buFontTx/>
              <a:buNone/>
            </a:pPr>
            <a:r>
              <a:rPr lang="it-CH" kern="0" dirty="0" err="1"/>
              <a:t>raspberry</a:t>
            </a:r>
            <a:endParaRPr lang="it-CH" kern="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11B80F6-5016-4126-8971-1DB6A4E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56339" y="861644"/>
            <a:ext cx="3600000" cy="2357608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34ECBA8-1A55-433A-B666-B6FDEA49EF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57596" y="3751126"/>
            <a:ext cx="3600000" cy="2362499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C3BD95-6679-4D17-B6DC-6D5ED772AC0A}"/>
              </a:ext>
            </a:extLst>
          </p:cNvPr>
          <p:cNvSpPr txBox="1"/>
          <p:nvPr/>
        </p:nvSpPr>
        <p:spPr bwMode="auto">
          <a:xfrm>
            <a:off x="834764" y="2177394"/>
            <a:ext cx="408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Server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C3CF742-DE84-42EA-BD4C-A4DE26B75BED}"/>
              </a:ext>
            </a:extLst>
          </p:cNvPr>
          <p:cNvSpPr txBox="1"/>
          <p:nvPr/>
        </p:nvSpPr>
        <p:spPr bwMode="auto">
          <a:xfrm>
            <a:off x="6116082" y="579582"/>
            <a:ext cx="408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Client 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E724463-E84A-432D-A1C3-67445F73E38D}"/>
              </a:ext>
            </a:extLst>
          </p:cNvPr>
          <p:cNvSpPr txBox="1"/>
          <p:nvPr/>
        </p:nvSpPr>
        <p:spPr bwMode="auto">
          <a:xfrm>
            <a:off x="6116081" y="3494701"/>
            <a:ext cx="408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Client 2</a:t>
            </a:r>
          </a:p>
        </p:txBody>
      </p:sp>
      <p:pic>
        <p:nvPicPr>
          <p:cNvPr id="25" name="Elemento grafico 24" descr="Trasferimento con riempimento a tinta unita">
            <a:extLst>
              <a:ext uri="{FF2B5EF4-FFF2-40B4-BE49-F238E27FC236}">
                <a16:creationId xmlns:a16="http://schemas.microsoft.com/office/drawing/2014/main" id="{A4CBBD2D-1815-4D6B-92DC-64C116BC0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97098">
            <a:off x="5043402" y="1592325"/>
            <a:ext cx="914400" cy="914400"/>
          </a:xfrm>
          <a:prstGeom prst="rect">
            <a:avLst/>
          </a:prstGeom>
        </p:spPr>
      </p:pic>
      <p:pic>
        <p:nvPicPr>
          <p:cNvPr id="26" name="Elemento grafico 25" descr="Trasferimento con riempimento a tinta unita">
            <a:extLst>
              <a:ext uri="{FF2B5EF4-FFF2-40B4-BE49-F238E27FC236}">
                <a16:creationId xmlns:a16="http://schemas.microsoft.com/office/drawing/2014/main" id="{FF03382C-D86B-4A23-BA72-D44CEAEF9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2902" flipH="1">
            <a:off x="5043401" y="4698120"/>
            <a:ext cx="914400" cy="9144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19D230D-E833-4794-90F4-A46520D43203}"/>
              </a:ext>
            </a:extLst>
          </p:cNvPr>
          <p:cNvSpPr/>
          <p:nvPr/>
        </p:nvSpPr>
        <p:spPr>
          <a:xfrm>
            <a:off x="6356339" y="2587660"/>
            <a:ext cx="3600000" cy="192052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34953F3-F4D0-43AF-89F8-BA0A4C00F590}"/>
              </a:ext>
            </a:extLst>
          </p:cNvPr>
          <p:cNvSpPr/>
          <p:nvPr/>
        </p:nvSpPr>
        <p:spPr>
          <a:xfrm>
            <a:off x="6357596" y="5479294"/>
            <a:ext cx="3600000" cy="192052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376A62-BA2B-4A20-97A7-1862E416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47" b="31731"/>
          <a:stretch/>
        </p:blipFill>
        <p:spPr>
          <a:xfrm>
            <a:off x="10740655" y="913754"/>
            <a:ext cx="924439" cy="1980000"/>
          </a:xfrm>
          <a:prstGeom prst="rect">
            <a:avLst/>
          </a:prstGeom>
        </p:spPr>
      </p:pic>
      <p:pic>
        <p:nvPicPr>
          <p:cNvPr id="15" name="Elemento grafico 14" descr="Computer con riempimento a tinta unita">
            <a:extLst>
              <a:ext uri="{FF2B5EF4-FFF2-40B4-BE49-F238E27FC236}">
                <a16:creationId xmlns:a16="http://schemas.microsoft.com/office/drawing/2014/main" id="{A77D6878-51FD-42BC-8D9C-BC11BB1AB23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0655" y="5573625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E17AF61-276E-47CA-AC64-B3DDC0A98B5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01" y="2448210"/>
            <a:ext cx="720000" cy="7200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706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b="1" dirty="0"/>
              <a:t>Interfaccia</a:t>
            </a:r>
            <a:r>
              <a:rPr lang="it-CH" dirty="0"/>
              <a:t>:</a:t>
            </a:r>
          </a:p>
          <a:p>
            <a:pPr lvl="1"/>
            <a:r>
              <a:rPr lang="it-CH" dirty="0"/>
              <a:t>Struttura dei messaggi scambiati tra i nodi (tipo si package)</a:t>
            </a:r>
          </a:p>
          <a:p>
            <a:pPr lvl="1"/>
            <a:r>
              <a:rPr lang="it-CH" dirty="0"/>
              <a:t>Ogni tipo di comunicazione (</a:t>
            </a:r>
            <a:r>
              <a:rPr lang="it-CH" dirty="0" err="1"/>
              <a:t>topic</a:t>
            </a:r>
            <a:r>
              <a:rPr lang="it-CH" dirty="0"/>
              <a:t>, service e action) ha la propria struttura di interfaccia tipo</a:t>
            </a:r>
          </a:p>
          <a:p>
            <a:pPr lvl="1"/>
            <a:r>
              <a:rPr lang="it-CH" dirty="0"/>
              <a:t>Le interfacce possono essere personalizzate a patto di rispettare alcune semplici regole</a:t>
            </a:r>
          </a:p>
          <a:p>
            <a:pPr lvl="1"/>
            <a:endParaRPr lang="it-CH" dirty="0"/>
          </a:p>
          <a:p>
            <a:pPr lvl="1"/>
            <a:endParaRPr lang="it-CH" dirty="0"/>
          </a:p>
          <a:p>
            <a:pPr lvl="1"/>
            <a:endParaRPr lang="it-CH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6AADBD-13B9-4ED3-B2A1-7B85B27F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F535D0EB-65AB-4B07-BE48-E97B83EF2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66717"/>
              </p:ext>
            </p:extLst>
          </p:nvPr>
        </p:nvGraphicFramePr>
        <p:xfrm>
          <a:off x="731404" y="3140968"/>
          <a:ext cx="10729192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1244521737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val="3861193621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val="68095779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val="4065391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msg (message)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srv</a:t>
                      </a:r>
                      <a:r>
                        <a:rPr lang="en-US" dirty="0"/>
                        <a:t> (service)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 (action)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16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/>
                        <a:t>Usato per Topics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/>
                        <a:t>Usato per Services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Usato per Actions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060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Goal </a:t>
                      </a:r>
                      <a:r>
                        <a:rPr lang="it-CH" noProof="0" dirty="0" err="1"/>
                        <a:t>request</a:t>
                      </a:r>
                      <a:endParaRPr lang="it-CH" noProof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request_name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request_name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request_name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78109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it-CH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453069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it-CH" noProof="0"/>
                        <a:t>Response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response_name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response_name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681998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it-CH" noProof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---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557076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Feedback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CH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type</a:t>
                      </a:r>
                      <a:r>
                        <a:rPr lang="it-CH" noProof="0" dirty="0"/>
                        <a:t>&gt; &lt;</a:t>
                      </a:r>
                      <a:r>
                        <a:rPr lang="it-CH" noProof="0" dirty="0" err="1"/>
                        <a:t>feedback_name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17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8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b="1" dirty="0" err="1"/>
              <a:t>Topic</a:t>
            </a:r>
            <a:r>
              <a:rPr lang="it-CH" dirty="0"/>
              <a:t>:</a:t>
            </a:r>
          </a:p>
          <a:p>
            <a:pPr lvl="1"/>
            <a:r>
              <a:rPr lang="it-CH" dirty="0"/>
              <a:t>Tipo di comunicazione in ROS</a:t>
            </a:r>
          </a:p>
          <a:p>
            <a:pPr lvl="1"/>
            <a:r>
              <a:rPr lang="it-CH" dirty="0"/>
              <a:t>Si usa per lo scambio di messaggi</a:t>
            </a:r>
          </a:p>
          <a:p>
            <a:pPr lvl="1"/>
            <a:r>
              <a:rPr lang="it-CH" dirty="0"/>
              <a:t>Tipo di comunicazione unidirezionale (non c’è risposta)</a:t>
            </a:r>
          </a:p>
          <a:p>
            <a:r>
              <a:rPr lang="it-CH" dirty="0"/>
              <a:t>Esempio: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Pubblicare una risposta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Pubblicare i dati di un sensore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332DAB-18DC-46F8-AC36-5099AB56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79245"/>
          <a:stretch/>
        </p:blipFill>
        <p:spPr>
          <a:xfrm>
            <a:off x="1146000" y="4365104"/>
            <a:ext cx="9900000" cy="146623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A1F3615-E451-4865-87C9-4340097C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70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b="1" dirty="0" err="1"/>
              <a:t>Topics</a:t>
            </a:r>
            <a:endParaRPr lang="it-CH" b="1" dirty="0"/>
          </a:p>
          <a:p>
            <a:pPr marL="0" indent="0">
              <a:buNone/>
            </a:pPr>
            <a:r>
              <a:rPr lang="it-CH" dirty="0"/>
              <a:t>Esempi di comunicazione multipla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332DAB-18DC-46F8-AC36-5099AB56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79245"/>
          <a:stretch/>
        </p:blipFill>
        <p:spPr>
          <a:xfrm>
            <a:off x="494599" y="2350587"/>
            <a:ext cx="5760000" cy="8530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EA590A-EC74-43F9-9F6C-D538C953D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0" b="41096"/>
          <a:stretch/>
        </p:blipFill>
        <p:spPr>
          <a:xfrm>
            <a:off x="5937401" y="3030399"/>
            <a:ext cx="5760000" cy="16893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E797DE-1A19-42D3-B4C5-6493F8A4B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63645" r="77" b="-1049"/>
          <a:stretch/>
        </p:blipFill>
        <p:spPr>
          <a:xfrm>
            <a:off x="431800" y="4230011"/>
            <a:ext cx="5760000" cy="18985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6B0396-A2EA-4184-90B3-1E1BF371ADBE}"/>
              </a:ext>
            </a:extLst>
          </p:cNvPr>
          <p:cNvSpPr txBox="1"/>
          <p:nvPr/>
        </p:nvSpPr>
        <p:spPr bwMode="auto">
          <a:xfrm>
            <a:off x="814320" y="3267962"/>
            <a:ext cx="51230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b="1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One-to-one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BC210D-131F-4944-A5F2-13DB3A0E9112}"/>
              </a:ext>
            </a:extLst>
          </p:cNvPr>
          <p:cNvSpPr txBox="1"/>
          <p:nvPr/>
        </p:nvSpPr>
        <p:spPr bwMode="auto">
          <a:xfrm>
            <a:off x="6191800" y="4719781"/>
            <a:ext cx="51230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algn="r" eaLnBrk="0" hangingPunct="0">
              <a:spcBef>
                <a:spcPct val="20000"/>
              </a:spcBef>
            </a:pPr>
            <a:r>
              <a:rPr lang="en-US" sz="1400" b="1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One-to-many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6C3224-B5A4-4345-AF79-F44451C547CB}"/>
              </a:ext>
            </a:extLst>
          </p:cNvPr>
          <p:cNvSpPr txBox="1"/>
          <p:nvPr/>
        </p:nvSpPr>
        <p:spPr bwMode="auto">
          <a:xfrm>
            <a:off x="813058" y="6128541"/>
            <a:ext cx="51230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b="1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Many-to-many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FEB506A-DCDF-4A18-AD20-8151B9DFA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64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b="1" dirty="0"/>
              <a:t>Service</a:t>
            </a:r>
            <a:r>
              <a:rPr lang="it-CH" dirty="0"/>
              <a:t>:</a:t>
            </a:r>
          </a:p>
          <a:p>
            <a:pPr lvl="1"/>
            <a:r>
              <a:rPr lang="it-CH" dirty="0"/>
              <a:t>Tipo di comunicazione call-and-</a:t>
            </a:r>
            <a:r>
              <a:rPr lang="it-CH" dirty="0" err="1"/>
              <a:t>response</a:t>
            </a:r>
            <a:r>
              <a:rPr lang="it-CH" dirty="0"/>
              <a:t> in ROS</a:t>
            </a:r>
          </a:p>
          <a:p>
            <a:pPr lvl="1"/>
            <a:r>
              <a:rPr lang="it-CH" dirty="0"/>
              <a:t>Si usa per eseguire task rapidi</a:t>
            </a:r>
          </a:p>
          <a:p>
            <a:pPr lvl="1"/>
            <a:r>
              <a:rPr lang="it-CH" dirty="0"/>
              <a:t>Tipo di comunicazione bidirezionale (richiesta e risposta)</a:t>
            </a:r>
          </a:p>
          <a:p>
            <a:r>
              <a:rPr lang="it-CH" dirty="0"/>
              <a:t>Esempio: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Richiesta di accendere un LED e controllo se l’operazione ha avuto successo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332DAB-18DC-46F8-AC36-5099AB56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8" b="60786"/>
          <a:stretch/>
        </p:blipFill>
        <p:spPr>
          <a:xfrm>
            <a:off x="1145915" y="4293096"/>
            <a:ext cx="9900170" cy="15523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6AADBD-13B9-4ED3-B2A1-7B85B27F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388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(5)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b="1" dirty="0"/>
              <a:t>Service</a:t>
            </a:r>
          </a:p>
          <a:p>
            <a:pPr marL="0" indent="0">
              <a:buNone/>
            </a:pPr>
            <a:r>
              <a:rPr lang="it-CH" dirty="0"/>
              <a:t>Esempi di comunicazione multipla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ATTENZIONE:</a:t>
            </a:r>
          </a:p>
          <a:p>
            <a:r>
              <a:rPr lang="it-CH" dirty="0"/>
              <a:t>Ogni Service Client può avere un solo Service</a:t>
            </a:r>
          </a:p>
          <a:p>
            <a:pPr marL="0" indent="0">
              <a:buNone/>
            </a:pPr>
            <a:r>
              <a:rPr lang="it-CH" dirty="0"/>
              <a:t>      Server </a:t>
            </a:r>
            <a:endParaRPr lang="en-US" dirty="0"/>
          </a:p>
          <a:p>
            <a:r>
              <a:rPr lang="it-CH" dirty="0"/>
              <a:t>Un Service Server può avere più Service Client</a:t>
            </a:r>
          </a:p>
          <a:p>
            <a:pPr marL="0" indent="0">
              <a:buNone/>
            </a:pPr>
            <a:r>
              <a:rPr lang="it-CH" dirty="0"/>
              <a:t>      diversi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332DAB-18DC-46F8-AC36-5099AB56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8" b="60786"/>
          <a:stretch/>
        </p:blipFill>
        <p:spPr>
          <a:xfrm>
            <a:off x="431800" y="2688162"/>
            <a:ext cx="6480000" cy="10160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D209376-AEEF-400B-AF81-5333382DE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46636" r="-228" b="-5365"/>
          <a:stretch/>
        </p:blipFill>
        <p:spPr>
          <a:xfrm>
            <a:off x="5280200" y="4169838"/>
            <a:ext cx="6480000" cy="19587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061EDE-25B3-49E8-8104-91D11F3A85C5}"/>
              </a:ext>
            </a:extLst>
          </p:cNvPr>
          <p:cNvSpPr txBox="1"/>
          <p:nvPr/>
        </p:nvSpPr>
        <p:spPr bwMode="auto">
          <a:xfrm>
            <a:off x="839416" y="3596509"/>
            <a:ext cx="51230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b="1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One-to-one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E120DB-1627-4875-84DF-75977FD469E6}"/>
              </a:ext>
            </a:extLst>
          </p:cNvPr>
          <p:cNvSpPr txBox="1"/>
          <p:nvPr/>
        </p:nvSpPr>
        <p:spPr bwMode="auto">
          <a:xfrm>
            <a:off x="6124841" y="5977393"/>
            <a:ext cx="51230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algn="r" eaLnBrk="0" hangingPunct="0">
              <a:spcBef>
                <a:spcPct val="20000"/>
              </a:spcBef>
            </a:pPr>
            <a:r>
              <a:rPr lang="en-US" sz="1400" b="1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Many-to-one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13939D-473D-4220-B43B-9E7A775F9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44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b="1" dirty="0"/>
              <a:t>Action</a:t>
            </a:r>
            <a:r>
              <a:rPr lang="it-CH" dirty="0"/>
              <a:t>:</a:t>
            </a:r>
          </a:p>
          <a:p>
            <a:pPr lvl="1"/>
            <a:r>
              <a:rPr lang="it-CH" dirty="0"/>
              <a:t>Tipo di comunicazione call-feedback-and-</a:t>
            </a:r>
            <a:r>
              <a:rPr lang="it-CH" dirty="0" err="1"/>
              <a:t>response</a:t>
            </a:r>
            <a:r>
              <a:rPr lang="it-CH" dirty="0"/>
              <a:t> in ROS</a:t>
            </a:r>
          </a:p>
          <a:p>
            <a:pPr lvl="1"/>
            <a:r>
              <a:rPr lang="it-CH" dirty="0"/>
              <a:t>Si usa per eseguire task che richiedono più tempo</a:t>
            </a:r>
          </a:p>
          <a:p>
            <a:pPr lvl="1"/>
            <a:r>
              <a:rPr lang="it-CH" dirty="0"/>
              <a:t>Tipo di comunicazione bidirezionale (richiesta, feedback e risposta)</a:t>
            </a:r>
          </a:p>
          <a:p>
            <a:r>
              <a:rPr lang="it-CH" dirty="0"/>
              <a:t>Esempio: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Richiesta di ruotare il robot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Indicazioni sui progressi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CH" dirty="0"/>
              <a:t>Conferma al termine dell’operazione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332DAB-18DC-46F8-AC36-5099AB56B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3" b="30026"/>
          <a:stretch/>
        </p:blipFill>
        <p:spPr>
          <a:xfrm>
            <a:off x="5611931" y="3717289"/>
            <a:ext cx="6148269" cy="252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5C0FCF8-79D5-4C1C-A14E-5CD5DD9DA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146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003CE-4F89-4B8F-974E-F66DB2DC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ROS in breve – Termini importanti (6)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0AABDD-5FF8-437F-AE1A-9D90B051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AFC0306A-CBA6-4385-B80B-E8AB65231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56816"/>
              </p:ext>
            </p:extLst>
          </p:nvPr>
        </p:nvGraphicFramePr>
        <p:xfrm>
          <a:off x="431800" y="1783323"/>
          <a:ext cx="11328400" cy="4051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2809862753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2466163803"/>
                    </a:ext>
                  </a:extLst>
                </a:gridCol>
              </a:tblGrid>
              <a:tr h="393989">
                <a:tc>
                  <a:txBody>
                    <a:bodyPr/>
                    <a:lstStyle/>
                    <a:p>
                      <a:r>
                        <a:rPr lang="en-US" dirty="0"/>
                        <a:t>Action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27059"/>
                  </a:ext>
                </a:extLst>
              </a:tr>
              <a:tr h="3350426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Annuncia l’azione alle altre entità ROS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Accetta o respinge goals da una o più actions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Esegue un’azione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fornire un feedback sull’andamento dell’action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gestire le richieste di cancellazione di una o più action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Invia il risultato di una azione al cliente che ne ha richiesto l’action</a:t>
                      </a:r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it-CH" noProof="0" dirty="0"/>
                        <a:t>Successo</a:t>
                      </a:r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it-CH" noProof="0" dirty="0"/>
                        <a:t>Errore</a:t>
                      </a:r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Ø"/>
                      </a:pPr>
                      <a:r>
                        <a:rPr lang="it-CH" noProof="0" dirty="0"/>
                        <a:t>Annullamento</a:t>
                      </a:r>
                    </a:p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endParaRPr lang="it-CH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Invia goals ad un server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monitorare un’eventuale feedback e agire di conseguenza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monitorare lo stato dei goals accettati dal server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richiedere la cancellazione di un goal al server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Può controllare il risultato di un action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38468"/>
                  </a:ext>
                </a:extLst>
              </a:tr>
            </a:tbl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8CEB211-1D22-40A5-8727-BA93DC7A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19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it-CH" sz="2800" dirty="0"/>
              <a:t>Sommario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12892"/>
            <a:ext cx="11328400" cy="4615649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it-CH" sz="2000" b="1" dirty="0">
                <a:effectLst/>
                <a:ea typeface="Cambria" panose="02040503050406030204" pitchFamily="18" charset="0"/>
              </a:rPr>
              <a:t>Introduzione a ROS </a:t>
            </a:r>
          </a:p>
          <a:p>
            <a:pPr lvl="1"/>
            <a:r>
              <a:rPr lang="it-CH" sz="2000" dirty="0">
                <a:effectLst/>
                <a:ea typeface="Cambria" panose="02040503050406030204" pitchFamily="18" charset="0"/>
              </a:rPr>
              <a:t>Cos’è</a:t>
            </a:r>
          </a:p>
          <a:p>
            <a:pPr lvl="1"/>
            <a:r>
              <a:rPr lang="it-CH" sz="2000" dirty="0">
                <a:ea typeface="Cambria" panose="02040503050406030204" pitchFamily="18" charset="0"/>
              </a:rPr>
              <a:t>Esempi di utilizzo</a:t>
            </a:r>
          </a:p>
          <a:p>
            <a:pPr lvl="1"/>
            <a:r>
              <a:rPr lang="it-CH" sz="2000" dirty="0">
                <a:ea typeface="Cambria" panose="02040503050406030204" pitchFamily="18" charset="0"/>
              </a:rPr>
              <a:t>Strumenti di supporto</a:t>
            </a:r>
            <a:endParaRPr lang="it-CH" sz="2000" dirty="0"/>
          </a:p>
          <a:p>
            <a:pPr>
              <a:lnSpc>
                <a:spcPct val="150000"/>
              </a:lnSpc>
            </a:pPr>
            <a:r>
              <a:rPr lang="it-CH" sz="2000" b="1" dirty="0"/>
              <a:t>Termini importanti</a:t>
            </a:r>
          </a:p>
          <a:p>
            <a:pPr lvl="1"/>
            <a:r>
              <a:rPr lang="it-CH" sz="2000" dirty="0"/>
              <a:t>Nodo</a:t>
            </a:r>
          </a:p>
          <a:p>
            <a:pPr lvl="1"/>
            <a:r>
              <a:rPr lang="it-CH" sz="2000" dirty="0"/>
              <a:t>Interfaccia</a:t>
            </a:r>
          </a:p>
          <a:p>
            <a:pPr lvl="1"/>
            <a:r>
              <a:rPr lang="it-CH" sz="2000" dirty="0" err="1"/>
              <a:t>Topics</a:t>
            </a:r>
            <a:endParaRPr lang="it-CH" sz="2000" dirty="0"/>
          </a:p>
          <a:p>
            <a:pPr lvl="1"/>
            <a:r>
              <a:rPr lang="it-CH" sz="2000" dirty="0"/>
              <a:t>Services</a:t>
            </a:r>
          </a:p>
          <a:p>
            <a:pPr lvl="1"/>
            <a:r>
              <a:rPr lang="it-CH" sz="2000" dirty="0"/>
              <a:t>Actions</a:t>
            </a:r>
          </a:p>
          <a:p>
            <a:pPr lvl="1"/>
            <a:r>
              <a:rPr lang="it-CH" sz="2000" dirty="0" err="1"/>
              <a:t>Interfaces</a:t>
            </a:r>
            <a:endParaRPr lang="it-CH" sz="2000" dirty="0"/>
          </a:p>
          <a:p>
            <a:pPr>
              <a:lnSpc>
                <a:spcPct val="150000"/>
              </a:lnSpc>
            </a:pPr>
            <a:r>
              <a:rPr lang="it-CH" sz="2000" b="1" dirty="0"/>
              <a:t>Esempi di programmazione</a:t>
            </a:r>
          </a:p>
          <a:p>
            <a:pPr lvl="1"/>
            <a:r>
              <a:rPr lang="it-CH" sz="2000" dirty="0"/>
              <a:t>Struttura dei comandi</a:t>
            </a:r>
          </a:p>
          <a:p>
            <a:pPr lvl="2"/>
            <a:r>
              <a:rPr lang="it-CH" sz="2000" dirty="0" err="1"/>
              <a:t>Turtlesim</a:t>
            </a:r>
            <a:endParaRPr lang="it-CH" sz="2000" dirty="0"/>
          </a:p>
          <a:p>
            <a:pPr lvl="1"/>
            <a:r>
              <a:rPr lang="it-CH" sz="2000" dirty="0"/>
              <a:t>Debugging tools</a:t>
            </a:r>
          </a:p>
          <a:p>
            <a:pPr lvl="2"/>
            <a:r>
              <a:rPr lang="it-CH" sz="2000" dirty="0" err="1"/>
              <a:t>Logger</a:t>
            </a:r>
            <a:r>
              <a:rPr lang="it-CH" sz="2000" dirty="0"/>
              <a:t> </a:t>
            </a:r>
            <a:r>
              <a:rPr lang="it-CH" sz="2000" dirty="0" err="1"/>
              <a:t>level</a:t>
            </a:r>
            <a:endParaRPr lang="it-CH" sz="2000" dirty="0"/>
          </a:p>
          <a:p>
            <a:pPr lvl="2"/>
            <a:r>
              <a:rPr lang="it-CH" sz="2000" dirty="0" err="1"/>
              <a:t>rqt</a:t>
            </a:r>
            <a:endParaRPr lang="it-CH" sz="2000" dirty="0"/>
          </a:p>
          <a:p>
            <a:pPr lvl="1"/>
            <a:r>
              <a:rPr lang="it-CH" sz="2000" dirty="0"/>
              <a:t>Creazione di un workspace</a:t>
            </a:r>
          </a:p>
          <a:p>
            <a:pPr lvl="1"/>
            <a:r>
              <a:rPr lang="it-CH" sz="2000" dirty="0"/>
              <a:t>Creazione di un pacchetto</a:t>
            </a:r>
          </a:p>
          <a:p>
            <a:pPr lvl="1"/>
            <a:r>
              <a:rPr lang="it-CH" sz="2000" dirty="0"/>
              <a:t>Creazione di un interfaccia</a:t>
            </a:r>
          </a:p>
          <a:p>
            <a:pPr lvl="1"/>
            <a:r>
              <a:rPr lang="it-CH" sz="2000" dirty="0"/>
              <a:t>Creazione di un </a:t>
            </a:r>
            <a:r>
              <a:rPr lang="it-CH" sz="2000" dirty="0" err="1"/>
              <a:t>topic</a:t>
            </a:r>
            <a:endParaRPr lang="it-CH" sz="2000" dirty="0"/>
          </a:p>
          <a:p>
            <a:pPr lvl="1"/>
            <a:r>
              <a:rPr lang="it-CH" sz="2000" dirty="0"/>
              <a:t>Creazione di un service</a:t>
            </a:r>
          </a:p>
          <a:p>
            <a:pPr lvl="1"/>
            <a:r>
              <a:rPr lang="it-CH" sz="2000" dirty="0"/>
              <a:t>Creazione di </a:t>
            </a:r>
            <a:r>
              <a:rPr lang="it-CH" sz="2000" dirty="0" err="1"/>
              <a:t>un’action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F0E-9390-46BC-B64F-85E5592DB86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F74-1EFB-4576-B083-483BE56E3303}" type="slidenum">
              <a:rPr lang="it-IT" altLang="en-US" smtClean="0"/>
              <a:pPr/>
              <a:t>2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5505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0FB7-12DE-4BF5-B89A-ADA08A0B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CH" dirty="0"/>
              <a:t>Esempi di programmazione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C8AF-622A-45DE-AAA7-17EE8784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0EEAF1-3CF4-40E7-AB68-471B9E189A4D}" type="datetime1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15/11/2022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BB3B2-145A-4200-BFB1-43E689A6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99022D-FCE5-4C01-8721-8D6FE2FE2F39}" type="slidenum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5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comandi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struttura dei comandi principali</a:t>
            </a:r>
          </a:p>
        </p:txBody>
      </p:sp>
    </p:spTree>
    <p:extLst>
      <p:ext uri="{BB962C8B-B14F-4D97-AF65-F5344CB8AC3E}">
        <p14:creationId xmlns:p14="http://schemas.microsoft.com/office/powerpoint/2010/main" val="3614358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configurare un terminale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configurare un terminale per lo sviluppo in ROS all’apertura di ogni nuovo terminale</a:t>
            </a:r>
          </a:p>
          <a:p>
            <a:pPr marL="0" indent="0">
              <a:buNone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Apertura di un terminale (</a:t>
            </a:r>
            <a:r>
              <a:rPr lang="it-CH" dirty="0" err="1"/>
              <a:t>Ctrl+Alt+T</a:t>
            </a:r>
            <a:r>
              <a:rPr lang="it-C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Digitare:</a:t>
            </a:r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evitare di doverlo fare in ogni terminale è possibile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annullare quest’operazione automatica, eliminare la riga di codice locata a </a:t>
            </a:r>
            <a:r>
              <a:rPr lang="it-CH" dirty="0">
                <a:latin typeface="Lucida Console" panose="020B0609040504020204" pitchFamily="49" charset="0"/>
              </a:rPr>
              <a:t>~/.</a:t>
            </a:r>
            <a:r>
              <a:rPr lang="it-CH" dirty="0" err="1">
                <a:latin typeface="Lucida Console" panose="020B0609040504020204" pitchFamily="49" charset="0"/>
              </a:rPr>
              <a:t>bashrc</a:t>
            </a:r>
            <a:r>
              <a:rPr lang="it-CH" dirty="0"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03301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source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/opt/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/galactic/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setup.bash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34FA04-F1E7-46F9-884A-D736E2B3BEB4}"/>
              </a:ext>
            </a:extLst>
          </p:cNvPr>
          <p:cNvSpPr txBox="1"/>
          <p:nvPr/>
        </p:nvSpPr>
        <p:spPr bwMode="auto">
          <a:xfrm>
            <a:off x="767408" y="436510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echo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“source/opt/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/galactic/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setup.bash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” &gt;&gt;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~./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bashrc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08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verificare le variabili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verificare le variabili dell’ambiente ROS</a:t>
            </a:r>
          </a:p>
          <a:p>
            <a:pPr marL="0" indent="0">
              <a:buNone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Apertura di un terminale (</a:t>
            </a:r>
            <a:r>
              <a:rPr lang="it-CH" dirty="0" err="1"/>
              <a:t>Ctrl+Alt+T</a:t>
            </a:r>
            <a:r>
              <a:rPr lang="it-C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Digitare:</a:t>
            </a:r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03122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printnev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|grep –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ROS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34FA04-F1E7-46F9-884A-D736E2B3BEB4}"/>
              </a:ext>
            </a:extLst>
          </p:cNvPr>
          <p:cNvSpPr txBox="1"/>
          <p:nvPr/>
        </p:nvSpPr>
        <p:spPr bwMode="auto">
          <a:xfrm>
            <a:off x="767408" y="3800585"/>
            <a:ext cx="10657184" cy="1046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ROS_VERSION = 2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ROS_PYTHON_VERSION = 3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ROS_DISTRO = galactic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66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verificare le variabili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configurare le variabili dell’ambiente ROS</a:t>
            </a:r>
          </a:p>
          <a:p>
            <a:pPr marL="0" indent="0">
              <a:buNone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Apertura di un terminale (</a:t>
            </a:r>
            <a:r>
              <a:rPr lang="it-CH" dirty="0" err="1"/>
              <a:t>Ctrl+Alt+T</a:t>
            </a:r>
            <a:r>
              <a:rPr lang="it-C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Digitare:</a:t>
            </a:r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evitare di doverlo fare in ogni terminale è possibile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La variabile ROS_DOMAIN_ID permette la comunicazione tra due dispositivi diversi, a patto che siano entrambi sullo stesso ‘ROS_DOMAIN_ID’, per esempio 5</a:t>
            </a:r>
          </a:p>
          <a:p>
            <a:pPr marL="0" indent="0">
              <a:buNone/>
            </a:pPr>
            <a:r>
              <a:rPr lang="it-CH" dirty="0"/>
              <a:t>Per assicurare la comunicazione tra i dispositivi, la variabile ROS_LOCALHOST_ONLY deve essere impostata a 0 seguendo lo stesso metodo.</a:t>
            </a:r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03301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export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ROS_DOMAIN_ID=&lt;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your_domain_id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A7A1C-5E70-4C2C-98A1-BEFDBB590957}"/>
              </a:ext>
            </a:extLst>
          </p:cNvPr>
          <p:cNvSpPr txBox="1"/>
          <p:nvPr/>
        </p:nvSpPr>
        <p:spPr bwMode="auto">
          <a:xfrm>
            <a:off x="767408" y="436515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echo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“export ROS_DOMAIN_ID=&lt;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your_domain_id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&gt;” &gt;&gt; ~/.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bashrc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9542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installare </a:t>
            </a:r>
            <a:r>
              <a:rPr lang="it-CH" dirty="0" err="1"/>
              <a:t>turtlesim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 err="1"/>
              <a:t>Turtlesim</a:t>
            </a:r>
            <a:r>
              <a:rPr lang="it-CH" dirty="0"/>
              <a:t> può essere molto utile per la comprensione delle basi di ROS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 err="1"/>
              <a:t>Turtlesim</a:t>
            </a:r>
            <a:r>
              <a:rPr lang="it-CH" dirty="0"/>
              <a:t> è un simulatore usato principalmente per imparare l’utilizzo di ROS</a:t>
            </a:r>
          </a:p>
          <a:p>
            <a:pPr marL="0" indent="0">
              <a:buNone/>
            </a:pPr>
            <a:r>
              <a:rPr lang="it-CH" dirty="0"/>
              <a:t>Per installare </a:t>
            </a:r>
            <a:r>
              <a:rPr lang="it-CH" dirty="0" err="1"/>
              <a:t>turtlesim</a:t>
            </a:r>
            <a:r>
              <a:rPr lang="it-CH" dirty="0"/>
              <a:t>,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È buona pratica controllare che tutti i pacchetti siano stati installati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2996952"/>
            <a:ext cx="7488832" cy="7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sudo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atp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update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sudo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atp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install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-galactic-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2A7A1C-5E70-4C2C-98A1-BEFDBB590957}"/>
              </a:ext>
            </a:extLst>
          </p:cNvPr>
          <p:cNvSpPr txBox="1"/>
          <p:nvPr/>
        </p:nvSpPr>
        <p:spPr bwMode="auto">
          <a:xfrm>
            <a:off x="767408" y="4293096"/>
            <a:ext cx="7488832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pkg executables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81B9C0-8F87-4B66-8265-B6D83DAE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44" y="2835152"/>
            <a:ext cx="3351956" cy="3600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3F5D8A-9644-4C85-A643-152793F494D2}"/>
              </a:ext>
            </a:extLst>
          </p:cNvPr>
          <p:cNvSpPr txBox="1"/>
          <p:nvPr/>
        </p:nvSpPr>
        <p:spPr bwMode="auto">
          <a:xfrm>
            <a:off x="767408" y="5013176"/>
            <a:ext cx="7488832" cy="141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draw_square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mimic 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turtlesim_teleop_key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turtlesim_node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739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lanciare </a:t>
            </a:r>
            <a:r>
              <a:rPr lang="it-CH" dirty="0" err="1"/>
              <a:t>turtlesim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lanciare il simulatore </a:t>
            </a:r>
            <a:r>
              <a:rPr lang="it-CH" dirty="0" err="1"/>
              <a:t>turtlesim</a:t>
            </a:r>
            <a:r>
              <a:rPr lang="it-CH" dirty="0"/>
              <a:t> è sufficiente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400050" lvl="1" indent="0">
              <a:buNone/>
            </a:pPr>
            <a:r>
              <a:rPr lang="it-CH" dirty="0" err="1">
                <a:solidFill>
                  <a:srgbClr val="FF01DB"/>
                </a:solidFill>
                <a:latin typeface="Lucida Console" panose="020B0609040504020204" pitchFamily="49" charset="0"/>
              </a:rPr>
              <a:t>turtlesim</a:t>
            </a:r>
            <a:r>
              <a:rPr lang="it-CH" dirty="0"/>
              <a:t> 		  : package</a:t>
            </a:r>
          </a:p>
          <a:p>
            <a:pPr marL="400050" lvl="1" indent="0">
              <a:buNone/>
            </a:pPr>
            <a:r>
              <a:rPr lang="it-CH" dirty="0" err="1">
                <a:solidFill>
                  <a:srgbClr val="FA680E"/>
                </a:solidFill>
                <a:latin typeface="Lucida Console" panose="020B0609040504020204" pitchFamily="49" charset="0"/>
              </a:rPr>
              <a:t>turtlesim_node</a:t>
            </a:r>
            <a:r>
              <a:rPr lang="it-CH" dirty="0"/>
              <a:t>	  : </a:t>
            </a:r>
            <a:r>
              <a:rPr lang="it-CH" dirty="0" err="1"/>
              <a:t>executable</a:t>
            </a:r>
            <a:endParaRPr lang="it-CH" dirty="0"/>
          </a:p>
          <a:p>
            <a:pPr marL="400050" lvl="1" indent="0">
              <a:buNone/>
            </a:pPr>
            <a:endParaRPr lang="it-CH" dirty="0"/>
          </a:p>
          <a:p>
            <a:pPr marL="400050" lvl="1" indent="0">
              <a:buNone/>
            </a:pPr>
            <a:r>
              <a:rPr lang="it-CH" dirty="0"/>
              <a:t>Per poter controllare la tartaruga bisogna aprire una finestra/console</a:t>
            </a:r>
          </a:p>
          <a:p>
            <a:pPr marL="400050" lvl="1" indent="0">
              <a:buNone/>
            </a:pPr>
            <a:r>
              <a:rPr lang="it-CH" dirty="0"/>
              <a:t>Digitare:</a:t>
            </a:r>
          </a:p>
          <a:p>
            <a:pPr marL="400050" lvl="1" indent="0">
              <a:buNone/>
            </a:pPr>
            <a:endParaRPr lang="it-CH" dirty="0"/>
          </a:p>
          <a:p>
            <a:pPr marL="400050" lvl="1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400050" lvl="1" indent="0">
              <a:buNone/>
            </a:pPr>
            <a:r>
              <a:rPr lang="it-CH" dirty="0" err="1">
                <a:solidFill>
                  <a:srgbClr val="FF01DB"/>
                </a:solidFill>
                <a:latin typeface="Lucida Console" panose="020B0609040504020204" pitchFamily="49" charset="0"/>
              </a:rPr>
              <a:t>turtlesim</a:t>
            </a:r>
            <a:r>
              <a:rPr lang="it-CH" dirty="0"/>
              <a:t> 		  : package</a:t>
            </a:r>
          </a:p>
          <a:p>
            <a:pPr marL="400050" lvl="1" indent="0">
              <a:buNone/>
            </a:pPr>
            <a:r>
              <a:rPr lang="en-US" sz="1800" kern="0" dirty="0" err="1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turtle_teleop_key</a:t>
            </a:r>
            <a:r>
              <a:rPr lang="en-US" sz="1800" kern="0" dirty="0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dirty="0"/>
              <a:t>: </a:t>
            </a:r>
            <a:r>
              <a:rPr lang="it-CH" dirty="0" err="1"/>
              <a:t>executable</a:t>
            </a: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81B9C0-8F87-4B66-8265-B6D83DAE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44" y="2835152"/>
            <a:ext cx="3351956" cy="360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7408" y="210495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run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turtlesim_node</a:t>
            </a:r>
            <a:endParaRPr lang="en-US" sz="2000" kern="0" dirty="0">
              <a:solidFill>
                <a:srgbClr val="FA680E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7C6F57-B4BC-4CB5-8531-530077B0258A}"/>
              </a:ext>
            </a:extLst>
          </p:cNvPr>
          <p:cNvSpPr txBox="1"/>
          <p:nvPr/>
        </p:nvSpPr>
        <p:spPr bwMode="auto">
          <a:xfrm>
            <a:off x="767408" y="4617192"/>
            <a:ext cx="7344816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run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turtle_teleop_key</a:t>
            </a:r>
            <a:endParaRPr lang="en-US" sz="2000" kern="0" dirty="0">
              <a:solidFill>
                <a:srgbClr val="FA680E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69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arrestare </a:t>
            </a:r>
            <a:r>
              <a:rPr lang="it-CH" dirty="0" err="1"/>
              <a:t>turtlesim</a:t>
            </a:r>
            <a:endParaRPr lang="it-CH" dirty="0"/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A9B5BCE1-0DC4-4C53-BB9E-2E54A954C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563446"/>
              </p:ext>
            </p:extLst>
          </p:nvPr>
        </p:nvGraphicFramePr>
        <p:xfrm>
          <a:off x="431800" y="1628800"/>
          <a:ext cx="11328400" cy="467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277691227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2759318710"/>
                    </a:ext>
                  </a:extLst>
                </a:gridCol>
              </a:tblGrid>
              <a:tr h="35688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turtlesim_node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turtle_teleop_key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27263"/>
                  </a:ext>
                </a:extLst>
              </a:tr>
              <a:tr h="4306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1622"/>
                  </a:ext>
                </a:extLst>
              </a:tr>
            </a:tbl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F7F303F-C3D8-46DF-B2C7-AD767F76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24" y="2349280"/>
            <a:ext cx="335195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029A771-C2D4-4409-B51B-5EDC9A287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9468" y="2349280"/>
            <a:ext cx="5489627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773FA7-D82C-47FC-AF54-C49A649A90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2916" b="23213"/>
          <a:stretch/>
        </p:blipFill>
        <p:spPr>
          <a:xfrm>
            <a:off x="9129413" y="4581128"/>
            <a:ext cx="2539682" cy="13681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66CB909-5FFE-4148-BD48-25A16ECEE6E6}"/>
              </a:ext>
            </a:extLst>
          </p:cNvPr>
          <p:cNvSpPr txBox="1"/>
          <p:nvPr/>
        </p:nvSpPr>
        <p:spPr bwMode="auto">
          <a:xfrm>
            <a:off x="431800" y="1196752"/>
            <a:ext cx="101286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Per chiudere </a:t>
            </a:r>
            <a:r>
              <a:rPr lang="it-CH" sz="18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it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&gt; </a:t>
            </a:r>
            <a:r>
              <a:rPr lang="it-CH" sz="18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Ctrl+C</a:t>
            </a:r>
            <a:r>
              <a:rPr lang="it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				Per arrestare la console &gt; </a:t>
            </a:r>
            <a:r>
              <a:rPr lang="it-CH" sz="18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Ctrl+Q</a:t>
            </a:r>
            <a:endParaRPr lang="it-CH" sz="18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532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la lista dei nodi attivi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Riaprire </a:t>
            </a:r>
            <a:r>
              <a:rPr lang="it-CH" dirty="0" err="1"/>
              <a:t>turtlesim</a:t>
            </a:r>
            <a:r>
              <a:rPr lang="it-CH" dirty="0"/>
              <a:t> con il comando seguente: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vedere la lista dei nodi attivi digitare (nuovo terminale):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81B9C0-8F87-4B66-8265-B6D83DAE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44" y="2835152"/>
            <a:ext cx="3351956" cy="360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run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turtlesim_node</a:t>
            </a:r>
            <a:endParaRPr lang="en-US" sz="2000" kern="0" dirty="0">
              <a:solidFill>
                <a:srgbClr val="FA680E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44CE05-944C-483B-816E-6CA1A6BB537C}"/>
              </a:ext>
            </a:extLst>
          </p:cNvPr>
          <p:cNvSpPr txBox="1"/>
          <p:nvPr/>
        </p:nvSpPr>
        <p:spPr bwMode="auto">
          <a:xfrm>
            <a:off x="767408" y="3284984"/>
            <a:ext cx="7488832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node list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8DCBE7-2409-4FAB-B39C-B8C32EB499A8}"/>
              </a:ext>
            </a:extLst>
          </p:cNvPr>
          <p:cNvSpPr txBox="1"/>
          <p:nvPr/>
        </p:nvSpPr>
        <p:spPr bwMode="auto">
          <a:xfrm>
            <a:off x="767408" y="4005064"/>
            <a:ext cx="7488832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35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9D365940-D0E9-489C-9F3D-1DFBA984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8248" y="4581336"/>
            <a:ext cx="2854607" cy="18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la lista dei nodi attivi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Lanciare in un nuovo terminale la consolle di controllo: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Lanciare nuovamente il comando seguente: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/</a:t>
            </a:r>
            <a:r>
              <a:rPr lang="it-CH" dirty="0" err="1"/>
              <a:t>turtlesim</a:t>
            </a:r>
            <a:r>
              <a:rPr lang="it-CH" dirty="0"/>
              <a:t> e /</a:t>
            </a:r>
            <a:r>
              <a:rPr lang="it-CH" dirty="0" err="1"/>
              <a:t>teleop_turtle</a:t>
            </a:r>
            <a:r>
              <a:rPr lang="it-CH" dirty="0"/>
              <a:t> non </a:t>
            </a:r>
            <a:r>
              <a:rPr lang="it-CH" b="1" dirty="0"/>
              <a:t>sono</a:t>
            </a:r>
            <a:r>
              <a:rPr lang="it-CH" dirty="0"/>
              <a:t> i nomi degli script, ma </a:t>
            </a:r>
            <a:r>
              <a:rPr lang="it-CH" b="1" dirty="0"/>
              <a:t>i nomi dei nodi </a:t>
            </a:r>
          </a:p>
          <a:p>
            <a:pPr marL="0" indent="0">
              <a:buNone/>
            </a:pPr>
            <a:r>
              <a:rPr lang="it-CH" dirty="0"/>
              <a:t>rispettivamente di </a:t>
            </a:r>
            <a:r>
              <a:rPr lang="it-CH" dirty="0" err="1"/>
              <a:t>turtlesim_node</a:t>
            </a:r>
            <a:r>
              <a:rPr lang="it-CH" dirty="0"/>
              <a:t> e </a:t>
            </a:r>
            <a:r>
              <a:rPr lang="it-CH" dirty="0" err="1"/>
              <a:t>turtle_teleop_key</a:t>
            </a: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run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turtle_teleop_key</a:t>
            </a:r>
            <a:endParaRPr lang="en-US" sz="2000" kern="0" dirty="0">
              <a:solidFill>
                <a:srgbClr val="FA680E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44CE05-944C-483B-816E-6CA1A6BB537C}"/>
              </a:ext>
            </a:extLst>
          </p:cNvPr>
          <p:cNvSpPr txBox="1"/>
          <p:nvPr/>
        </p:nvSpPr>
        <p:spPr bwMode="auto">
          <a:xfrm>
            <a:off x="767408" y="3284984"/>
            <a:ext cx="7488832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node list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8DCBE7-2409-4FAB-B39C-B8C32EB499A8}"/>
              </a:ext>
            </a:extLst>
          </p:cNvPr>
          <p:cNvSpPr txBox="1"/>
          <p:nvPr/>
        </p:nvSpPr>
        <p:spPr bwMode="auto">
          <a:xfrm>
            <a:off x="767408" y="4005160"/>
            <a:ext cx="7488832" cy="86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teleop_turtle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81B9C0-8F87-4B66-8265-B6D83DAE9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608" y="2707090"/>
            <a:ext cx="167597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0FB7-12DE-4BF5-B89A-ADA08A0B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CH" dirty="0"/>
              <a:t>Introduzione a ROS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C8AF-622A-45DE-AAA7-17EE8784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0EEAF1-3CF4-40E7-AB68-471B9E189A4D}" type="datetime1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15/11/2022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BB3B2-145A-4200-BFB1-43E689A6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99022D-FCE5-4C01-8721-8D6FE2FE2F39}" type="slidenum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97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la lista dei </a:t>
            </a:r>
            <a:r>
              <a:rPr lang="it-CH" dirty="0" err="1"/>
              <a:t>topics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vedere la lista dei nodi attivi digitare (nuovo terminale):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Il comando </a:t>
            </a:r>
            <a:r>
              <a:rPr lang="it-CH" b="1" dirty="0"/>
              <a:t>opzionale</a:t>
            </a:r>
            <a:r>
              <a:rPr lang="it-CH" dirty="0"/>
              <a:t> </a:t>
            </a:r>
            <a:r>
              <a:rPr lang="it-CH" dirty="0">
                <a:solidFill>
                  <a:schemeClr val="accent5"/>
                </a:solidFill>
                <a:latin typeface="Lucida Console" panose="020B0609040504020204" pitchFamily="49" charset="0"/>
              </a:rPr>
              <a:t>-t</a:t>
            </a:r>
            <a:r>
              <a:rPr lang="it-CH" dirty="0">
                <a:latin typeface="Lucida Console" panose="020B0609040504020204" pitchFamily="49" charset="0"/>
              </a:rPr>
              <a:t> </a:t>
            </a:r>
            <a:r>
              <a:rPr lang="it-CH" dirty="0"/>
              <a:t>mostra le interfacce legate</a:t>
            </a:r>
          </a:p>
          <a:p>
            <a:pPr marL="0" indent="0">
              <a:buNone/>
            </a:pPr>
            <a:r>
              <a:rPr lang="it-CH" dirty="0"/>
              <a:t>ai </a:t>
            </a:r>
            <a:r>
              <a:rPr lang="it-CH" dirty="0" err="1"/>
              <a:t>topic</a:t>
            </a:r>
            <a:endParaRPr lang="it-CH" dirty="0"/>
          </a:p>
          <a:p>
            <a:pPr marL="0" indent="0">
              <a:buNone/>
            </a:pPr>
            <a:endParaRPr lang="it-CH" altLang="it-CH" sz="1800" kern="0" dirty="0">
              <a:solidFill>
                <a:schemeClr val="accent3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marL="0" indent="0">
              <a:buNone/>
            </a:pP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altLang="it-CH" sz="18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		</a:t>
            </a:r>
            <a:r>
              <a:rPr lang="it-CH" altLang="it-CH" dirty="0"/>
              <a:t>: è uno dei </a:t>
            </a:r>
            <a:r>
              <a:rPr lang="it-CH" altLang="it-CH" dirty="0" err="1"/>
              <a:t>topic</a:t>
            </a:r>
            <a:r>
              <a:rPr lang="it-CH" altLang="it-CH" dirty="0"/>
              <a:t> disponibili</a:t>
            </a:r>
          </a:p>
          <a:p>
            <a:pPr marL="0" indent="0">
              <a:buNone/>
            </a:pP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/msg/Twist	</a:t>
            </a:r>
            <a:r>
              <a:rPr lang="it-CH" altLang="it-CH" dirty="0"/>
              <a:t>: è l’interfaccia ad esso associata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</a:t>
            </a:r>
            <a:r>
              <a:rPr lang="en-US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topic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list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BFE5D-5892-4363-B9D0-BBAF6BD4D1A5}"/>
              </a:ext>
            </a:extLst>
          </p:cNvPr>
          <p:cNvSpPr txBox="1"/>
          <p:nvPr/>
        </p:nvSpPr>
        <p:spPr bwMode="auto">
          <a:xfrm>
            <a:off x="767408" y="2708920"/>
            <a:ext cx="10657184" cy="19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parameter_events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rcl_interfaces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ParameterEvent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rosout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rcl_interfaces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/msg/Log]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alt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/msg/Twist]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alt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color_sensor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/msg/Color]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/turtle1/pose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/msg/Pose]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8B9B1F-89A9-4A4F-8C67-9AB4CFA8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3948" r="4652" b="79245"/>
          <a:stretch/>
        </p:blipFill>
        <p:spPr>
          <a:xfrm>
            <a:off x="5885710" y="4753216"/>
            <a:ext cx="553888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4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i dettagli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vedere la struttura di una specifica interfaccia digitare per esempio: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B4E7839-6333-49C1-BA95-34F3E0584CD0}"/>
              </a:ext>
            </a:extLst>
          </p:cNvPr>
          <p:cNvSpPr txBox="1"/>
          <p:nvPr/>
        </p:nvSpPr>
        <p:spPr bwMode="auto">
          <a:xfrm>
            <a:off x="767408" y="2707754"/>
            <a:ext cx="10657184" cy="3385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#This expresses velocity in free space broken into its linear and angular parts.</a:t>
            </a:r>
          </a:p>
          <a:p>
            <a:pPr lvl="1"/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Vector3  linear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x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y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z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Vector3  angular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x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y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          float64 z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948299D-E00C-4040-A666-5B413FB761AB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interface show 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geometry_msgs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/msg/Twist</a:t>
            </a:r>
          </a:p>
        </p:txBody>
      </p:sp>
    </p:spTree>
    <p:extLst>
      <p:ext uri="{BB962C8B-B14F-4D97-AF65-F5344CB8AC3E}">
        <p14:creationId xmlns:p14="http://schemas.microsoft.com/office/powerpoint/2010/main" val="191879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 struttura generale è: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altLang="it-CH" dirty="0">
                <a:solidFill>
                  <a:schemeClr val="accent3"/>
                </a:solidFill>
                <a:latin typeface="Lucida Console" panose="020B0609040504020204" pitchFamily="49" charset="0"/>
              </a:rPr>
              <a:t>&lt;</a:t>
            </a:r>
            <a:r>
              <a:rPr lang="it-CH" altLang="it-CH" dirty="0" err="1">
                <a:solidFill>
                  <a:schemeClr val="accent3"/>
                </a:solidFill>
                <a:latin typeface="Lucida Console" panose="020B0609040504020204" pitchFamily="49" charset="0"/>
              </a:rPr>
              <a:t>topic_name</a:t>
            </a:r>
            <a:r>
              <a:rPr lang="it-CH" altLang="it-CH" dirty="0">
                <a:solidFill>
                  <a:schemeClr val="accent3"/>
                </a:solidFill>
                <a:latin typeface="Lucida Console" panose="020B0609040504020204" pitchFamily="49" charset="0"/>
              </a:rPr>
              <a:t>&gt;</a:t>
            </a: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	</a:t>
            </a:r>
            <a:r>
              <a:rPr lang="it-CH" altLang="it-CH" dirty="0"/>
              <a:t>: è il </a:t>
            </a:r>
            <a:r>
              <a:rPr lang="it-CH" altLang="it-CH" dirty="0" err="1"/>
              <a:t>topic</a:t>
            </a:r>
            <a:endParaRPr lang="it-CH" altLang="it-CH" dirty="0"/>
          </a:p>
          <a:p>
            <a:pPr marL="0" indent="0">
              <a:buNone/>
            </a:pP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msg_type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&gt;	</a:t>
            </a:r>
            <a:r>
              <a:rPr lang="it-CH" altLang="it-CH" dirty="0"/>
              <a:t>: è l’interfaccia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Lucida Console" panose="020B0609040504020204" pitchFamily="49" charset="0"/>
              </a:rPr>
              <a:t>‘</a:t>
            </a:r>
            <a:r>
              <a:rPr lang="en-US" sz="18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&lt;arguments&gt;’	</a:t>
            </a:r>
            <a:r>
              <a:rPr lang="it-CH" altLang="it-CH" dirty="0"/>
              <a:t>: sono gli argomenti</a:t>
            </a:r>
          </a:p>
          <a:p>
            <a:pPr marL="0" indent="0">
              <a:buNone/>
            </a:pPr>
            <a:endParaRPr lang="it-CH" altLang="it-CH" dirty="0"/>
          </a:p>
          <a:p>
            <a:pPr marL="0" indent="0">
              <a:buNone/>
            </a:pPr>
            <a:r>
              <a:rPr lang="it-CH" dirty="0">
                <a:solidFill>
                  <a:schemeClr val="accent5"/>
                </a:solidFill>
                <a:latin typeface="Lucida Console" panose="020B0609040504020204" pitchFamily="49" charset="0"/>
              </a:rPr>
              <a:t>--once </a:t>
            </a:r>
            <a:r>
              <a:rPr lang="it-CH" dirty="0"/>
              <a:t>è un comando opzionale indica che il comando viene eseguito una</a:t>
            </a:r>
          </a:p>
          <a:p>
            <a:pPr marL="0" indent="0">
              <a:buNone/>
            </a:pPr>
            <a:r>
              <a:rPr lang="it-CH" dirty="0"/>
              <a:t>sola volta</a:t>
            </a:r>
            <a:endParaRPr lang="it-CH" altLang="it-CH" dirty="0"/>
          </a:p>
          <a:p>
            <a:pPr marL="0" indent="0">
              <a:buNone/>
            </a:pPr>
            <a:endParaRPr lang="it-CH" alt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7F781-D9ED-41E7-8A47-2638D6F576AF}"/>
              </a:ext>
            </a:extLst>
          </p:cNvPr>
          <p:cNvSpPr txBox="1"/>
          <p:nvPr/>
        </p:nvSpPr>
        <p:spPr bwMode="auto">
          <a:xfrm>
            <a:off x="767408" y="1916831"/>
            <a:ext cx="10656000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topic pub </a:t>
            </a:r>
            <a:r>
              <a:rPr lang="en-US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topic_name</a:t>
            </a:r>
            <a:r>
              <a:rPr lang="en-US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msg_type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‘&lt;arguments&gt;’ </a:t>
            </a:r>
            <a:r>
              <a:rPr lang="it-CH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--once </a:t>
            </a:r>
            <a:endParaRPr lang="en-US" sz="2000" kern="0" dirty="0">
              <a:solidFill>
                <a:srgbClr val="7030A0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5F6EA2-E895-40A9-B65A-30E33B61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84" y="3013997"/>
            <a:ext cx="322641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spostare una tartaruga con il comando ‘/turtle1/</a:t>
            </a:r>
            <a:r>
              <a:rPr lang="it-CH" dirty="0" err="1"/>
              <a:t>cmd_vel</a:t>
            </a:r>
            <a:r>
              <a:rPr lang="it-CH" dirty="0"/>
              <a:t>’ (</a:t>
            </a:r>
            <a:r>
              <a:rPr lang="it-CH" dirty="0" err="1"/>
              <a:t>topic</a:t>
            </a:r>
            <a:r>
              <a:rPr lang="it-CH" dirty="0"/>
              <a:t>) attraverso il terminale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>
                <a:solidFill>
                  <a:schemeClr val="accent5"/>
                </a:solidFill>
                <a:latin typeface="Lucida Console" panose="020B0609040504020204" pitchFamily="49" charset="0"/>
              </a:rPr>
              <a:t>--once </a:t>
            </a:r>
            <a:r>
              <a:rPr lang="it-CH" dirty="0"/>
              <a:t>è un comando opzionale indica che il comando viene eseguito una</a:t>
            </a:r>
          </a:p>
          <a:p>
            <a:pPr marL="0" indent="0">
              <a:buNone/>
            </a:pPr>
            <a:r>
              <a:rPr lang="it-CH" dirty="0"/>
              <a:t>sola volta</a:t>
            </a:r>
          </a:p>
          <a:p>
            <a:pPr marL="0" indent="0">
              <a:buNone/>
            </a:pP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altLang="it-CH" sz="18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				</a:t>
            </a:r>
            <a:r>
              <a:rPr lang="it-CH" altLang="it-CH" dirty="0"/>
              <a:t>: è il </a:t>
            </a:r>
            <a:r>
              <a:rPr lang="it-CH" altLang="it-CH" dirty="0" err="1"/>
              <a:t>topic</a:t>
            </a:r>
            <a:endParaRPr lang="it-CH" altLang="it-CH" dirty="0"/>
          </a:p>
          <a:p>
            <a:pPr marL="0" indent="0">
              <a:buNone/>
            </a:pP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/msg/Twist			</a:t>
            </a:r>
            <a:r>
              <a:rPr lang="it-CH" altLang="it-CH" dirty="0"/>
              <a:t>: è l’interfaccia</a:t>
            </a:r>
          </a:p>
          <a:p>
            <a:pPr marL="0" indent="0">
              <a:buNone/>
            </a:pPr>
            <a:r>
              <a:rPr lang="it-CH" altLang="it-CH" dirty="0">
                <a:solidFill>
                  <a:srgbClr val="7030A0"/>
                </a:solidFill>
                <a:latin typeface="Lucida Console" panose="020B0609040504020204" pitchFamily="49" charset="0"/>
              </a:rPr>
              <a:t>‘{linear: {x: 2.0, y: 0.0, z: 0.0},</a:t>
            </a:r>
          </a:p>
          <a:p>
            <a:pPr marL="400050" lvl="1" indent="0">
              <a:buNone/>
            </a:pPr>
            <a:r>
              <a:rPr lang="it-CH" altLang="it-CH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angular</a:t>
            </a:r>
            <a:r>
              <a:rPr lang="it-CH" altLang="it-CH" dirty="0">
                <a:solidFill>
                  <a:srgbClr val="7030A0"/>
                </a:solidFill>
                <a:latin typeface="Lucida Console" panose="020B0609040504020204" pitchFamily="49" charset="0"/>
              </a:rPr>
              <a:t>:{x: 0.0, y: 0.0, z: 1.8}}’	</a:t>
            </a:r>
            <a:r>
              <a:rPr lang="it-CH" altLang="it-CH" dirty="0"/>
              <a:t>: sono gli argomenti</a:t>
            </a:r>
          </a:p>
          <a:p>
            <a:pPr marL="0" indent="0">
              <a:buNone/>
            </a:pPr>
            <a:endParaRPr lang="it-CH" alt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4473D0-C6A0-4F06-9E0A-06CD26595BFA}"/>
              </a:ext>
            </a:extLst>
          </p:cNvPr>
          <p:cNvSpPr txBox="1"/>
          <p:nvPr/>
        </p:nvSpPr>
        <p:spPr bwMode="auto">
          <a:xfrm>
            <a:off x="767408" y="1927070"/>
            <a:ext cx="10657184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topic pub 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alt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/msg/Twist</a:t>
            </a:r>
          </a:p>
          <a:p>
            <a:pPr lvl="2" eaLnBrk="0" hangingPunct="0"/>
            <a:r>
              <a:rPr lang="it-CH" altLang="it-CH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‘{linear: {x: 2.0, y: 0.0, z: 0.0},</a:t>
            </a:r>
          </a:p>
          <a:p>
            <a:pPr lvl="3" eaLnBrk="0" hangingPunct="0"/>
            <a:r>
              <a:rPr lang="it-CH" altLang="it-CH" sz="2000" kern="0" dirty="0" err="1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angular</a:t>
            </a:r>
            <a:r>
              <a:rPr lang="it-CH" altLang="it-CH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: {x: 0.0, y: 0.0, z: 1.8}}’</a:t>
            </a: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5F6EA2-E895-40A9-B65A-30E33B61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84" y="3013997"/>
            <a:ext cx="322641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3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i dati di un </a:t>
            </a:r>
            <a:r>
              <a:rPr lang="it-CH" dirty="0" err="1"/>
              <a:t>topic</a:t>
            </a:r>
            <a:r>
              <a:rPr lang="it-CH" dirty="0"/>
              <a:t> pubblicati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seguire in tempo reale i progressi di un task che non viene interrotto digitare in un nuovo terminale: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5F6EA2-E895-40A9-B65A-30E33B61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84" y="3013997"/>
            <a:ext cx="3226416" cy="342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1FDCC-687E-4230-A98F-DE0CD3536D0B}"/>
              </a:ext>
            </a:extLst>
          </p:cNvPr>
          <p:cNvSpPr txBox="1"/>
          <p:nvPr/>
        </p:nvSpPr>
        <p:spPr bwMode="auto">
          <a:xfrm>
            <a:off x="765522" y="1988840"/>
            <a:ext cx="10659070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topic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echo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</a:t>
            </a:r>
            <a:r>
              <a:rPr lang="it-CH" sz="2000" kern="0" dirty="0" err="1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endParaRPr lang="it-CH" altLang="it-CH" sz="2000" kern="0" dirty="0">
              <a:solidFill>
                <a:schemeClr val="accent3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0CA46F-8C84-4397-8F53-C61735D55F87}"/>
              </a:ext>
            </a:extLst>
          </p:cNvPr>
          <p:cNvSpPr txBox="1"/>
          <p:nvPr/>
        </p:nvSpPr>
        <p:spPr bwMode="auto">
          <a:xfrm>
            <a:off x="765522" y="2694452"/>
            <a:ext cx="7632848" cy="34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linear: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x: 2.0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y: 0.0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z: 0.0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 ---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angular: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x: 0.0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y: 0.0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z: 1.8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53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i dati di un </a:t>
            </a:r>
            <a:r>
              <a:rPr lang="it-CH" dirty="0" err="1"/>
              <a:t>topic</a:t>
            </a:r>
            <a:r>
              <a:rPr lang="it-CH" dirty="0"/>
              <a:t> pubblicati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verificare la frequenza alla quale il nodo pubblica i dati è possibile usare il comando seguente: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 err="1">
                <a:latin typeface="Lucida Console" panose="020B0609040504020204" pitchFamily="49" charset="0"/>
              </a:rPr>
              <a:t>average</a:t>
            </a:r>
            <a:r>
              <a:rPr lang="it-CH" dirty="0">
                <a:latin typeface="Lucida Console" panose="020B0609040504020204" pitchFamily="49" charset="0"/>
              </a:rPr>
              <a:t> rate </a:t>
            </a:r>
            <a:r>
              <a:rPr lang="it-CH" dirty="0"/>
              <a:t>: fornisce la frequenza in Hz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05F6EA2-E895-40A9-B65A-30E33B61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84" y="3013997"/>
            <a:ext cx="3226416" cy="342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1FDCC-687E-4230-A98F-DE0CD3536D0B}"/>
              </a:ext>
            </a:extLst>
          </p:cNvPr>
          <p:cNvSpPr txBox="1"/>
          <p:nvPr/>
        </p:nvSpPr>
        <p:spPr bwMode="auto">
          <a:xfrm>
            <a:off x="765522" y="1988840"/>
            <a:ext cx="10659070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topic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hz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/turtle1/pose</a:t>
            </a:r>
            <a:endParaRPr lang="it-CH" altLang="it-CH" sz="2000" kern="0" dirty="0">
              <a:solidFill>
                <a:schemeClr val="accent3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0CA46F-8C84-4397-8F53-C61735D55F87}"/>
              </a:ext>
            </a:extLst>
          </p:cNvPr>
          <p:cNvSpPr txBox="1"/>
          <p:nvPr/>
        </p:nvSpPr>
        <p:spPr bwMode="auto">
          <a:xfrm>
            <a:off x="765522" y="2708920"/>
            <a:ext cx="7632848" cy="12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average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rate: 59.354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min: 0.005s max: 0.027s </a:t>
            </a:r>
            <a:r>
              <a:rPr lang="it-CH" alt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std</a:t>
            </a: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dev</a:t>
            </a: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0.00284s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		window: 58</a:t>
            </a:r>
          </a:p>
        </p:txBody>
      </p:sp>
    </p:spTree>
    <p:extLst>
      <p:ext uri="{BB962C8B-B14F-4D97-AF65-F5344CB8AC3E}">
        <p14:creationId xmlns:p14="http://schemas.microsoft.com/office/powerpoint/2010/main" val="390223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</a:t>
            </a:r>
            <a:r>
              <a:rPr lang="it-CH" dirty="0" err="1"/>
              <a:t>Overview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CEC586-1A02-4427-8645-47D6A7AE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00" y="1141424"/>
            <a:ext cx="10800000" cy="546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32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la lista dei services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vedere la lista dei nodi attivi digitare (nuovo terminale):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Il comando </a:t>
            </a:r>
            <a:r>
              <a:rPr lang="it-CH" b="1" dirty="0"/>
              <a:t>opzionale</a:t>
            </a:r>
            <a:r>
              <a:rPr lang="it-CH" dirty="0"/>
              <a:t> </a:t>
            </a:r>
            <a:r>
              <a:rPr lang="it-CH" dirty="0">
                <a:solidFill>
                  <a:schemeClr val="accent5"/>
                </a:solidFill>
                <a:latin typeface="Lucida Console" panose="020B0609040504020204" pitchFamily="49" charset="0"/>
              </a:rPr>
              <a:t>-t</a:t>
            </a:r>
            <a:r>
              <a:rPr lang="it-CH" dirty="0">
                <a:latin typeface="Lucida Console" panose="020B0609040504020204" pitchFamily="49" charset="0"/>
              </a:rPr>
              <a:t> </a:t>
            </a:r>
            <a:r>
              <a:rPr lang="it-CH" dirty="0"/>
              <a:t>mostra le interfacce legate ai service</a:t>
            </a:r>
          </a:p>
          <a:p>
            <a:pPr marL="0" indent="0">
              <a:buNone/>
            </a:pPr>
            <a:r>
              <a:rPr lang="it-CH" altLang="it-CH" sz="18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/clear </a:t>
            </a: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		</a:t>
            </a:r>
            <a:r>
              <a:rPr lang="it-CH" altLang="it-CH" dirty="0"/>
              <a:t>: è uno dei service disponibili</a:t>
            </a:r>
          </a:p>
          <a:p>
            <a:pPr marL="0" indent="0">
              <a:buNone/>
            </a:pP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std_srvs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Empty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 </a:t>
            </a:r>
            <a:r>
              <a:rPr lang="it-CH" altLang="it-CH" dirty="0"/>
              <a:t>: è l’interfaccia ad esso associata </a:t>
            </a:r>
          </a:p>
          <a:p>
            <a:pPr marL="0" indent="0">
              <a:buNone/>
            </a:pPr>
            <a:r>
              <a:rPr lang="it-CH" altLang="it-CH" dirty="0"/>
              <a:t>			  → ‘</a:t>
            </a:r>
            <a:r>
              <a:rPr lang="it-CH" altLang="it-CH" dirty="0" err="1"/>
              <a:t>Empty</a:t>
            </a:r>
            <a:r>
              <a:rPr lang="it-CH" altLang="it-CH" dirty="0"/>
              <a:t>’ indica che il service associato non invia o riceve alcun messaggio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5523" y="198884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</a:t>
            </a:r>
            <a:r>
              <a:rPr lang="en-US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service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list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1BFE5D-5892-4363-B9D0-BBAF6BD4D1A5}"/>
              </a:ext>
            </a:extLst>
          </p:cNvPr>
          <p:cNvSpPr txBox="1"/>
          <p:nvPr/>
        </p:nvSpPr>
        <p:spPr bwMode="auto">
          <a:xfrm>
            <a:off x="765523" y="2708920"/>
            <a:ext cx="10657184" cy="19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/clear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std_srvs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Empty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kill</a:t>
            </a:r>
            <a:r>
              <a:rPr lang="it-CH" altLang="it-CH" sz="20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Kill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/reset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std_srvs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Empty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] 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altLang="it-CH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spawn</a:t>
            </a:r>
            <a:r>
              <a:rPr lang="it-CH" altLang="it-CH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[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alt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Spawn</a:t>
            </a:r>
            <a:r>
              <a:rPr lang="it-CH" alt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alt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…</a:t>
            </a:r>
            <a:endParaRPr lang="it-CH" alt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A124CE-B8DC-41C2-8C70-D4049A3A6C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8748" r="4744" b="60786"/>
          <a:stretch/>
        </p:blipFill>
        <p:spPr>
          <a:xfrm>
            <a:off x="6020878" y="3248920"/>
            <a:ext cx="522057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52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service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 struttura generale è: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1800" kern="0" dirty="0" err="1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service_name</a:t>
            </a:r>
            <a:r>
              <a:rPr lang="en-US" sz="18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it-CH" altLang="it-CH" sz="1800" kern="0" dirty="0">
                <a:solidFill>
                  <a:schemeClr val="accent3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	</a:t>
            </a:r>
            <a:r>
              <a:rPr lang="it-CH" altLang="it-CH" dirty="0"/>
              <a:t>: è il service</a:t>
            </a:r>
          </a:p>
          <a:p>
            <a:pPr marL="0" indent="0">
              <a:buNone/>
            </a:pP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altLang="it-CH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service_type</a:t>
            </a:r>
            <a:r>
              <a:rPr lang="it-CH" altLang="it-CH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&gt;	</a:t>
            </a:r>
            <a:r>
              <a:rPr lang="it-CH" altLang="it-CH" dirty="0"/>
              <a:t>: è l’interfaccia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‘&lt;arguments&gt;’ </a:t>
            </a:r>
            <a:r>
              <a:rPr lang="it-CH" altLang="it-CH" dirty="0">
                <a:solidFill>
                  <a:srgbClr val="7030A0"/>
                </a:solidFill>
                <a:latin typeface="Lucida Console" panose="020B0609040504020204" pitchFamily="49" charset="0"/>
              </a:rPr>
              <a:t>	</a:t>
            </a:r>
            <a:r>
              <a:rPr lang="it-CH" altLang="it-CH" dirty="0"/>
              <a:t>: sono gli argomenti</a:t>
            </a:r>
          </a:p>
          <a:p>
            <a:pPr marL="0" indent="0">
              <a:buNone/>
            </a:pPr>
            <a:r>
              <a:rPr lang="it-CH" altLang="it-CH" dirty="0"/>
              <a:t>			 parametro opzionale, in quanto può essere </a:t>
            </a:r>
            <a:r>
              <a:rPr lang="it-CH" altLang="it-CH" dirty="0" err="1"/>
              <a:t>Empty</a:t>
            </a:r>
            <a:endParaRPr lang="it-CH" altLang="it-CH" dirty="0"/>
          </a:p>
          <a:p>
            <a:pPr marL="0" indent="0">
              <a:buNone/>
            </a:pPr>
            <a:endParaRPr lang="it-CH" alt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7F781-D9ED-41E7-8A47-2638D6F576AF}"/>
              </a:ext>
            </a:extLst>
          </p:cNvPr>
          <p:cNvSpPr txBox="1"/>
          <p:nvPr/>
        </p:nvSpPr>
        <p:spPr bwMode="auto">
          <a:xfrm>
            <a:off x="767408" y="1969094"/>
            <a:ext cx="10656000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service call </a:t>
            </a:r>
            <a:r>
              <a:rPr lang="en-US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service_name</a:t>
            </a:r>
            <a:r>
              <a:rPr lang="en-US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service_type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‘&lt;arguments&gt;’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7D40A3-3FC8-4A40-8424-02B3381F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11359" y="2835152"/>
            <a:ext cx="3345725" cy="360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776A2B-D96B-457E-B7B6-430D70545025}"/>
              </a:ext>
            </a:extLst>
          </p:cNvPr>
          <p:cNvSpPr txBox="1"/>
          <p:nvPr/>
        </p:nvSpPr>
        <p:spPr bwMode="auto">
          <a:xfrm>
            <a:off x="8760296" y="4642122"/>
            <a:ext cx="792088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turtle1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6AF53D-E87D-47E8-95C5-324B3590E30D}"/>
              </a:ext>
            </a:extLst>
          </p:cNvPr>
          <p:cNvSpPr txBox="1"/>
          <p:nvPr/>
        </p:nvSpPr>
        <p:spPr bwMode="auto">
          <a:xfrm>
            <a:off x="10235296" y="5733256"/>
            <a:ext cx="1152128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HappyTurtle</a:t>
            </a:r>
            <a:endParaRPr lang="it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AAFAF24-2837-463F-9572-BB4BA1D67AB0}"/>
              </a:ext>
            </a:extLst>
          </p:cNvPr>
          <p:cNvCxnSpPr>
            <a:stCxn id="8" idx="3"/>
          </p:cNvCxnSpPr>
          <p:nvPr/>
        </p:nvCxnSpPr>
        <p:spPr>
          <a:xfrm flipV="1">
            <a:off x="9552384" y="4726760"/>
            <a:ext cx="387821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DEC5F05-1F4A-4B40-A756-FD884DF42D44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817895"/>
            <a:ext cx="679797" cy="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22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service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aggiungere una tartaruga con il comando ‘/</a:t>
            </a:r>
            <a:r>
              <a:rPr lang="it-CH" dirty="0" err="1"/>
              <a:t>Spawn</a:t>
            </a:r>
            <a:r>
              <a:rPr lang="it-CH" dirty="0"/>
              <a:t>’ (service) attraverso il terminale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Nel caso in cui non venisse specificato il nome, la nuova tartaruga prenderà</a:t>
            </a:r>
          </a:p>
          <a:p>
            <a:pPr marL="0" indent="0">
              <a:buNone/>
            </a:pPr>
            <a:r>
              <a:rPr lang="it-CH" dirty="0"/>
              <a:t>il nome ‘</a:t>
            </a:r>
            <a:r>
              <a:rPr lang="it-CH" dirty="0" err="1"/>
              <a:t>turtlex</a:t>
            </a:r>
            <a:r>
              <a:rPr lang="it-CH" dirty="0"/>
              <a:t>’, dove la ‘x’ sta per il numero della tartaruga</a:t>
            </a:r>
          </a:p>
          <a:p>
            <a:r>
              <a:rPr lang="it-CH" dirty="0"/>
              <a:t>‘turtle1’</a:t>
            </a:r>
          </a:p>
          <a:p>
            <a:r>
              <a:rPr lang="it-CH" dirty="0"/>
              <a:t>‘turtle2’</a:t>
            </a:r>
          </a:p>
          <a:p>
            <a:r>
              <a:rPr lang="it-CH" dirty="0"/>
              <a:t>…</a:t>
            </a:r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30C84AC-0B7C-479A-9287-46FA133A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11359" y="2835152"/>
            <a:ext cx="3345725" cy="360000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4473D0-C6A0-4F06-9E0A-06CD26595BFA}"/>
              </a:ext>
            </a:extLst>
          </p:cNvPr>
          <p:cNvSpPr txBox="1"/>
          <p:nvPr/>
        </p:nvSpPr>
        <p:spPr bwMode="auto">
          <a:xfrm>
            <a:off x="767408" y="1988840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service call </a:t>
            </a:r>
            <a:r>
              <a:rPr lang="en-US" sz="2000" kern="0" dirty="0">
                <a:solidFill>
                  <a:srgbClr val="C0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/spawn 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srv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/Spawn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‘{x: 3, y: 2, theta: 0.0, name: “</a:t>
            </a:r>
            <a:r>
              <a:rPr lang="en-US" sz="2000" kern="0" dirty="0" err="1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HappyTurtle</a:t>
            </a: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”}’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71FAE7C-50EE-4B0F-B103-AAAAF9D74E37}"/>
              </a:ext>
            </a:extLst>
          </p:cNvPr>
          <p:cNvSpPr txBox="1"/>
          <p:nvPr/>
        </p:nvSpPr>
        <p:spPr bwMode="auto">
          <a:xfrm>
            <a:off x="8760296" y="4642122"/>
            <a:ext cx="792088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turtle1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FCF8DDA-916D-4AEB-89B0-9F850483D794}"/>
              </a:ext>
            </a:extLst>
          </p:cNvPr>
          <p:cNvSpPr txBox="1"/>
          <p:nvPr/>
        </p:nvSpPr>
        <p:spPr bwMode="auto">
          <a:xfrm>
            <a:off x="10235296" y="5733256"/>
            <a:ext cx="1152128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HappyTurtle</a:t>
            </a:r>
            <a:endParaRPr lang="it-CH" sz="11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AF60588-B778-49D4-AB0D-C3B927E697F5}"/>
              </a:ext>
            </a:extLst>
          </p:cNvPr>
          <p:cNvCxnSpPr>
            <a:stCxn id="31" idx="3"/>
          </p:cNvCxnSpPr>
          <p:nvPr/>
        </p:nvCxnSpPr>
        <p:spPr>
          <a:xfrm flipV="1">
            <a:off x="9552384" y="4726760"/>
            <a:ext cx="387821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D05BEED-32BE-48C4-B602-61059047640D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817895"/>
            <a:ext cx="679797" cy="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1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it-CH" dirty="0"/>
              <a:t>ROS in breve – Cos’è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 dirty="0"/>
          </a:p>
          <a:p>
            <a:r>
              <a:rPr lang="it-CH" dirty="0"/>
              <a:t>ROS</a:t>
            </a:r>
            <a:r>
              <a:rPr lang="en-US" dirty="0"/>
              <a:t> </a:t>
            </a:r>
            <a:r>
              <a:rPr lang="it-CH" dirty="0"/>
              <a:t>è</a:t>
            </a:r>
            <a:r>
              <a:rPr lang="en-US" dirty="0"/>
              <a:t> </a:t>
            </a:r>
            <a:r>
              <a:rPr lang="it-CH" dirty="0"/>
              <a:t>un insieme di librerie open-source e strumenti software per applicazioni robotiche</a:t>
            </a:r>
          </a:p>
          <a:p>
            <a:r>
              <a:rPr lang="it-CH" dirty="0"/>
              <a:t>Multi-dominio </a:t>
            </a:r>
          </a:p>
          <a:p>
            <a:pPr lvl="1"/>
            <a:r>
              <a:rPr lang="it-CH" dirty="0"/>
              <a:t>Diverse possibilità di applicazione</a:t>
            </a:r>
          </a:p>
          <a:p>
            <a:r>
              <a:rPr lang="it-CH" dirty="0"/>
              <a:t>Multi-piattaforma</a:t>
            </a:r>
          </a:p>
          <a:p>
            <a:pPr lvl="1"/>
            <a:r>
              <a:rPr lang="it-CH" dirty="0"/>
              <a:t>Linux</a:t>
            </a:r>
          </a:p>
          <a:p>
            <a:pPr lvl="1"/>
            <a:r>
              <a:rPr lang="it-CH" dirty="0"/>
              <a:t>Windows</a:t>
            </a:r>
          </a:p>
          <a:p>
            <a:pPr lvl="1"/>
            <a:r>
              <a:rPr lang="it-CH" dirty="0"/>
              <a:t>MacOS</a:t>
            </a:r>
          </a:p>
          <a:p>
            <a:r>
              <a:rPr lang="it-CH" dirty="0"/>
              <a:t>Esistono aggiornamenti costanti</a:t>
            </a:r>
          </a:p>
          <a:p>
            <a:pPr lvl="1"/>
            <a:r>
              <a:rPr lang="it-CH" dirty="0"/>
              <a:t>In questa presentazione si tratta la </a:t>
            </a:r>
          </a:p>
          <a:p>
            <a:pPr marL="457200" lvl="1" indent="0">
              <a:buNone/>
            </a:pPr>
            <a:r>
              <a:rPr lang="it-CH" dirty="0"/>
              <a:t>     versione </a:t>
            </a:r>
            <a:r>
              <a:rPr lang="it-CH" dirty="0" err="1"/>
              <a:t>Galactic</a:t>
            </a:r>
            <a:r>
              <a:rPr lang="it-CH" dirty="0"/>
              <a:t> ROS2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1F625B-7124-4EC0-8DDB-033A6B2B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42" y="3271345"/>
            <a:ext cx="2482440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DC0128-01EF-48CA-9FFE-5950574E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432" y="2075090"/>
            <a:ext cx="1252841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62C5F5-B05B-444F-9BAD-F283185E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3870542"/>
            <a:ext cx="1938462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832691-94B0-41B3-9D0D-998B9D8A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132" y="394546"/>
            <a:ext cx="1086068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005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8E128AD-28E2-424F-A444-5888BAEC7634}"/>
              </a:ext>
            </a:extLst>
          </p:cNvPr>
          <p:cNvSpPr txBox="1">
            <a:spLocks/>
          </p:cNvSpPr>
          <p:nvPr/>
        </p:nvSpPr>
        <p:spPr bwMode="auto">
          <a:xfrm>
            <a:off x="407368" y="1512915"/>
            <a:ext cx="11328400" cy="47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kern="0" dirty="0"/>
              <a:t>Per vedere la lista delle action disponibili digitare:</a:t>
            </a:r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r>
              <a:rPr lang="it-CH" kern="0" dirty="0"/>
              <a:t>Per vedere le informazioni relative ad una specifica action digitare:</a:t>
            </a:r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r>
              <a:rPr lang="it-CH" kern="0" dirty="0"/>
              <a:t>Per esempio:</a:t>
            </a:r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le informazioni relative ad una action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C4B8BF-AD8F-4CAE-AB0E-9728CCB9AB7E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action list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844191-08BD-4597-8F3D-0E5C65ADE250}"/>
              </a:ext>
            </a:extLst>
          </p:cNvPr>
          <p:cNvSpPr txBox="1"/>
          <p:nvPr/>
        </p:nvSpPr>
        <p:spPr bwMode="auto">
          <a:xfrm>
            <a:off x="767408" y="294004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action info 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action_name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3D40F7-6188-4E1A-833A-AA9AEA4C5182}"/>
              </a:ext>
            </a:extLst>
          </p:cNvPr>
          <p:cNvSpPr txBox="1"/>
          <p:nvPr/>
        </p:nvSpPr>
        <p:spPr bwMode="auto">
          <a:xfrm>
            <a:off x="767408" y="387614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action info 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/turtle1/</a:t>
            </a:r>
            <a:r>
              <a:rPr lang="en-US" sz="20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rotate_absolute</a:t>
            </a:r>
            <a:endParaRPr lang="en-US" sz="2000" kern="0" dirty="0">
              <a:solidFill>
                <a:srgbClr val="002060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BE2A88-6B47-46E6-996D-9F8E917A1E6D}"/>
              </a:ext>
            </a:extLst>
          </p:cNvPr>
          <p:cNvSpPr txBox="1"/>
          <p:nvPr/>
        </p:nvSpPr>
        <p:spPr bwMode="auto">
          <a:xfrm>
            <a:off x="761232" y="4596224"/>
            <a:ext cx="10657184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Action : 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rotate_absolute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Action Clients: 1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teleop_turtle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Action Servers: 1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4AF61E7-C297-4F9D-8B12-A84AD9D423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3" b="30026"/>
          <a:stretch/>
        </p:blipFill>
        <p:spPr>
          <a:xfrm>
            <a:off x="7728160" y="4768776"/>
            <a:ext cx="351329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1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action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 struttura generale è: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18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action_name</a:t>
            </a:r>
            <a:r>
              <a:rPr lang="en-US" sz="18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	</a:t>
            </a:r>
            <a:r>
              <a:rPr lang="it-CH" altLang="it-CH" dirty="0"/>
              <a:t>: è la action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18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action_type</a:t>
            </a:r>
            <a:r>
              <a:rPr lang="en-US" sz="18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	</a:t>
            </a:r>
            <a:r>
              <a:rPr lang="it-CH" altLang="it-CH" dirty="0"/>
              <a:t>: è l’interfaccia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‘&lt;values&gt;’   	</a:t>
            </a:r>
            <a:r>
              <a:rPr lang="it-CH" altLang="it-CH" dirty="0"/>
              <a:t>: sono gli argomenti</a:t>
            </a:r>
          </a:p>
          <a:p>
            <a:pPr marL="0" indent="0">
              <a:buNone/>
            </a:pPr>
            <a:r>
              <a:rPr lang="it-CH" altLang="it-CH" dirty="0"/>
              <a:t>		</a:t>
            </a:r>
            <a:r>
              <a:rPr lang="it-CH" altLang="it-CH" b="1" dirty="0"/>
              <a:t> in formato YAML</a:t>
            </a:r>
          </a:p>
          <a:p>
            <a:pPr marL="0" indent="0">
              <a:buNone/>
            </a:pPr>
            <a:endParaRPr lang="it-CH" dirty="0">
              <a:solidFill>
                <a:schemeClr val="accent5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--feedback</a:t>
            </a:r>
            <a:r>
              <a:rPr lang="it-CH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it-CH" dirty="0"/>
              <a:t>: è un parametro opzionale</a:t>
            </a:r>
          </a:p>
          <a:p>
            <a:pPr marL="0" indent="0">
              <a:buNone/>
            </a:pPr>
            <a:r>
              <a:rPr lang="it-CH" dirty="0"/>
              <a:t>	che permette di visualizzare il</a:t>
            </a:r>
          </a:p>
          <a:p>
            <a:pPr marL="0" indent="0">
              <a:buNone/>
            </a:pPr>
            <a:r>
              <a:rPr lang="it-CH" dirty="0"/>
              <a:t>	feedback durante l’esecuzione</a:t>
            </a:r>
          </a:p>
          <a:p>
            <a:pPr marL="0" indent="0">
              <a:buNone/>
            </a:pPr>
            <a:endParaRPr lang="it-CH" altLang="it-CH" b="1" dirty="0"/>
          </a:p>
          <a:p>
            <a:pPr marL="0" indent="0">
              <a:buNone/>
            </a:pPr>
            <a:endParaRPr lang="it-CH" alt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7F781-D9ED-41E7-8A47-2638D6F576AF}"/>
              </a:ext>
            </a:extLst>
          </p:cNvPr>
          <p:cNvSpPr txBox="1"/>
          <p:nvPr/>
        </p:nvSpPr>
        <p:spPr bwMode="auto">
          <a:xfrm>
            <a:off x="767408" y="1959804"/>
            <a:ext cx="10656000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action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send_goal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action_name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action_type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‘&lt;values&gt;’</a:t>
            </a:r>
          </a:p>
          <a:p>
            <a:pPr lvl="4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--feedback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250616-6ADC-43E5-BE6A-C71D1D029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46" y="2833997"/>
            <a:ext cx="6845354" cy="36000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998251B-408A-4A80-9811-CB69E9B87D78}"/>
              </a:ext>
            </a:extLst>
          </p:cNvPr>
          <p:cNvCxnSpPr/>
          <p:nvPr/>
        </p:nvCxnSpPr>
        <p:spPr>
          <a:xfrm>
            <a:off x="7968208" y="4869160"/>
            <a:ext cx="10801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ccia circolare a sinistra 8">
            <a:extLst>
              <a:ext uri="{FF2B5EF4-FFF2-40B4-BE49-F238E27FC236}">
                <a16:creationId xmlns:a16="http://schemas.microsoft.com/office/drawing/2014/main" id="{F3C18EA2-AD4B-4A5C-9DD0-253CA85B5A0E}"/>
              </a:ext>
            </a:extLst>
          </p:cNvPr>
          <p:cNvSpPr/>
          <p:nvPr/>
        </p:nvSpPr>
        <p:spPr>
          <a:xfrm rot="17704771" flipV="1">
            <a:off x="6566376" y="4210349"/>
            <a:ext cx="277206" cy="578977"/>
          </a:xfrm>
          <a:prstGeom prst="curvedLeftArrow">
            <a:avLst>
              <a:gd name="adj1" fmla="val 25000"/>
              <a:gd name="adj2" fmla="val 52424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8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eseguire un task – action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aggiungere una tartaruga con il comando ‘/turtle1/</a:t>
            </a:r>
            <a:r>
              <a:rPr lang="it-CH" dirty="0" err="1"/>
              <a:t>rotate_absolute</a:t>
            </a:r>
            <a:r>
              <a:rPr lang="it-CH" dirty="0"/>
              <a:t>’ (action) attraverso il terminale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--feedback </a:t>
            </a:r>
            <a:r>
              <a:rPr lang="it-CH" dirty="0"/>
              <a:t>: è un parametro opzionale</a:t>
            </a:r>
          </a:p>
          <a:p>
            <a:pPr marL="0" indent="0">
              <a:buNone/>
            </a:pPr>
            <a:r>
              <a:rPr lang="it-CH" dirty="0"/>
              <a:t>	che permette di visualizzare il</a:t>
            </a:r>
          </a:p>
          <a:p>
            <a:pPr marL="0" indent="0">
              <a:buNone/>
            </a:pPr>
            <a:r>
              <a:rPr lang="it-CH" dirty="0"/>
              <a:t>	feedback durante l’esecuzione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/turtle1/</a:t>
            </a:r>
            <a:r>
              <a:rPr lang="en-US" sz="18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rotate_absolute</a:t>
            </a:r>
            <a:r>
              <a:rPr lang="en-US" sz="18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dirty="0"/>
              <a:t>: è una </a:t>
            </a:r>
          </a:p>
          <a:p>
            <a:pPr marL="0" indent="0">
              <a:buNone/>
            </a:pPr>
            <a:r>
              <a:rPr lang="it-CH" dirty="0"/>
              <a:t>	</a:t>
            </a:r>
            <a:r>
              <a:rPr lang="it-CH" dirty="0" err="1"/>
              <a:t>aciton</a:t>
            </a:r>
            <a:r>
              <a:rPr lang="it-CH" dirty="0"/>
              <a:t> che ruota la tartaruga su sé</a:t>
            </a:r>
          </a:p>
          <a:p>
            <a:pPr marL="0" indent="0">
              <a:buNone/>
            </a:pPr>
            <a:r>
              <a:rPr lang="it-CH" dirty="0"/>
              <a:t>	stessa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4473D0-C6A0-4F06-9E0A-06CD26595BFA}"/>
              </a:ext>
            </a:extLst>
          </p:cNvPr>
          <p:cNvSpPr txBox="1"/>
          <p:nvPr/>
        </p:nvSpPr>
        <p:spPr bwMode="auto">
          <a:xfrm>
            <a:off x="767408" y="2013228"/>
            <a:ext cx="10657184" cy="14157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action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send_goal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/turtle1/</a:t>
            </a:r>
            <a:r>
              <a:rPr lang="en-US" sz="2000" kern="0" dirty="0" err="1">
                <a:solidFill>
                  <a:srgbClr val="00206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rotate_absolute</a:t>
            </a:r>
            <a:endParaRPr lang="en-US" sz="2000" kern="0" dirty="0">
              <a:solidFill>
                <a:srgbClr val="002060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/action/</a:t>
            </a: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RotateAbsolute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3" eaLnBrk="0" hangingPunct="0">
              <a:spcBef>
                <a:spcPct val="20000"/>
              </a:spcBef>
            </a:pPr>
            <a:r>
              <a:rPr lang="en-US" sz="2000" kern="0" dirty="0">
                <a:solidFill>
                  <a:srgbClr val="7030A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‘{theta: -1.57}’</a:t>
            </a:r>
          </a:p>
          <a:p>
            <a:pPr lvl="4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--feedback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AEA832-1896-4279-B169-512517108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46" y="2833997"/>
            <a:ext cx="6845354" cy="360000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5E0C54B-6810-459F-92C0-796F48DC2DA4}"/>
              </a:ext>
            </a:extLst>
          </p:cNvPr>
          <p:cNvCxnSpPr/>
          <p:nvPr/>
        </p:nvCxnSpPr>
        <p:spPr>
          <a:xfrm>
            <a:off x="7968208" y="4869160"/>
            <a:ext cx="108012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ccia circolare a sinistra 8">
            <a:extLst>
              <a:ext uri="{FF2B5EF4-FFF2-40B4-BE49-F238E27FC236}">
                <a16:creationId xmlns:a16="http://schemas.microsoft.com/office/drawing/2014/main" id="{5688D00F-3C2C-40BB-9B71-3902829413D1}"/>
              </a:ext>
            </a:extLst>
          </p:cNvPr>
          <p:cNvSpPr/>
          <p:nvPr/>
        </p:nvSpPr>
        <p:spPr>
          <a:xfrm rot="17704771" flipV="1">
            <a:off x="6566376" y="4210349"/>
            <a:ext cx="277206" cy="578977"/>
          </a:xfrm>
          <a:prstGeom prst="curvedLeftArrow">
            <a:avLst>
              <a:gd name="adj1" fmla="val 25000"/>
              <a:gd name="adj2" fmla="val 52424"/>
              <a:gd name="adj3" fmla="val 25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52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le informazioni dei nodi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vedere le informazioni dei nodi digitare (nuovo terminale):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fare un esempio: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061E-D9C9-4639-B423-6697EB66D359}"/>
              </a:ext>
            </a:extLst>
          </p:cNvPr>
          <p:cNvSpPr txBox="1"/>
          <p:nvPr/>
        </p:nvSpPr>
        <p:spPr bwMode="auto">
          <a:xfrm>
            <a:off x="765523" y="1956228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node info 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node_name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50BCFF-DFF4-45F6-A73D-97652160B62F}"/>
              </a:ext>
            </a:extLst>
          </p:cNvPr>
          <p:cNvSpPr txBox="1"/>
          <p:nvPr/>
        </p:nvSpPr>
        <p:spPr bwMode="auto">
          <a:xfrm>
            <a:off x="767408" y="296496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node info 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</a:t>
            </a:r>
            <a:r>
              <a:rPr lang="en-US" sz="2000" kern="0" dirty="0" err="1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turtlesim</a:t>
            </a:r>
            <a:endParaRPr lang="en-US" sz="2000" kern="0" dirty="0">
              <a:solidFill>
                <a:srgbClr val="FFC901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FF01FE-12C7-45C4-8C1C-ECE3157419EF}"/>
              </a:ext>
            </a:extLst>
          </p:cNvPr>
          <p:cNvSpPr txBox="1"/>
          <p:nvPr/>
        </p:nvSpPr>
        <p:spPr bwMode="auto">
          <a:xfrm>
            <a:off x="765523" y="3682688"/>
            <a:ext cx="10657184" cy="25237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endParaRPr 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Subscribers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/msg/Twist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Publishers: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/turtle1/pose: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/msg/Pose</a:t>
            </a:r>
          </a:p>
        </p:txBody>
      </p:sp>
    </p:spTree>
    <p:extLst>
      <p:ext uri="{BB962C8B-B14F-4D97-AF65-F5344CB8AC3E}">
        <p14:creationId xmlns:p14="http://schemas.microsoft.com/office/powerpoint/2010/main" val="2494780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le informazioni dei nodi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Continua dalla slide precedente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FF01FE-12C7-45C4-8C1C-ECE3157419EF}"/>
              </a:ext>
            </a:extLst>
          </p:cNvPr>
          <p:cNvSpPr txBox="1"/>
          <p:nvPr/>
        </p:nvSpPr>
        <p:spPr bwMode="auto">
          <a:xfrm>
            <a:off x="767408" y="1948184"/>
            <a:ext cx="10657184" cy="41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Service Servers: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spawn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Spawn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set_pen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srv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SetPen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Service Clients: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Action Servers: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rotate_absolute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/action/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RotateAbsolute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Action Clients: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5366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le informazioni dei nodi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Se guardiamo le informazioni del terminale di comando /</a:t>
            </a:r>
            <a:r>
              <a:rPr lang="it-CH" dirty="0" err="1"/>
              <a:t>turtle_teleop_key</a:t>
            </a:r>
            <a:r>
              <a:rPr lang="it-CH" dirty="0"/>
              <a:t> troviamo: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50BCFF-DFF4-45F6-A73D-97652160B62F}"/>
              </a:ext>
            </a:extLst>
          </p:cNvPr>
          <p:cNvSpPr txBox="1"/>
          <p:nvPr/>
        </p:nvSpPr>
        <p:spPr bwMode="auto">
          <a:xfrm>
            <a:off x="767408" y="198884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node info 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</a:t>
            </a:r>
            <a:r>
              <a:rPr lang="en-US" sz="2000" kern="0" dirty="0" err="1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teleop_turtle</a:t>
            </a:r>
            <a:endParaRPr lang="en-US" sz="2000" kern="0" dirty="0">
              <a:solidFill>
                <a:srgbClr val="FFC901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FF01FE-12C7-45C4-8C1C-ECE3157419EF}"/>
              </a:ext>
            </a:extLst>
          </p:cNvPr>
          <p:cNvSpPr txBox="1"/>
          <p:nvPr/>
        </p:nvSpPr>
        <p:spPr bwMode="auto">
          <a:xfrm>
            <a:off x="767408" y="2669822"/>
            <a:ext cx="10657184" cy="3631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teleop_turtle</a:t>
            </a:r>
            <a:endParaRPr 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Subscribers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parameters_events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rcl_interfaces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/msg/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ParametersEvent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Publishers: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cmd_vel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/msg/Pose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Service Servers: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[…]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Service Clients: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 	</a:t>
            </a:r>
          </a:p>
        </p:txBody>
      </p:sp>
    </p:spTree>
    <p:extLst>
      <p:ext uri="{BB962C8B-B14F-4D97-AF65-F5344CB8AC3E}">
        <p14:creationId xmlns:p14="http://schemas.microsoft.com/office/powerpoint/2010/main" val="207474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Come vedere le informazioni dei nodi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Continua dalla slide precedente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FF01FE-12C7-45C4-8C1C-ECE3157419EF}"/>
              </a:ext>
            </a:extLst>
          </p:cNvPr>
          <p:cNvSpPr txBox="1"/>
          <p:nvPr/>
        </p:nvSpPr>
        <p:spPr bwMode="auto">
          <a:xfrm>
            <a:off x="767408" y="1996212"/>
            <a:ext cx="10657184" cy="141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 Action Servers: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 Action Clients: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		/turtle1/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rotate_absolute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: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turtlesim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/action/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RotateAbsolute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371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8E128AD-28E2-424F-A444-5888BAEC7634}"/>
              </a:ext>
            </a:extLst>
          </p:cNvPr>
          <p:cNvSpPr txBox="1">
            <a:spLocks/>
          </p:cNvSpPr>
          <p:nvPr/>
        </p:nvSpPr>
        <p:spPr bwMode="auto">
          <a:xfrm>
            <a:off x="584200" y="1665292"/>
            <a:ext cx="11328400" cy="47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kern="0" dirty="0"/>
              <a:t>Se compariamo le informazioni di /</a:t>
            </a:r>
            <a:r>
              <a:rPr lang="it-CH" kern="0" dirty="0" err="1"/>
              <a:t>turtlesim</a:t>
            </a:r>
            <a:r>
              <a:rPr lang="it-CH" kern="0" dirty="0"/>
              <a:t> e /</a:t>
            </a:r>
            <a:r>
              <a:rPr lang="it-CH" kern="0" dirty="0" err="1"/>
              <a:t>teleop_turtle</a:t>
            </a:r>
            <a:r>
              <a:rPr lang="it-CH" kern="0" dirty="0"/>
              <a:t>, vediamo che alcuni service e alcune action ricorrono tra i due nodi.</a:t>
            </a:r>
          </a:p>
          <a:p>
            <a:pPr marL="0" indent="0">
              <a:buFontTx/>
              <a:buNone/>
            </a:pPr>
            <a:r>
              <a:rPr lang="it-CH" kern="0" dirty="0"/>
              <a:t>È però importante notare che in un nodo si tratta di </a:t>
            </a:r>
            <a:r>
              <a:rPr lang="it-CH" kern="0" dirty="0" err="1"/>
              <a:t>subscriber</a:t>
            </a:r>
            <a:r>
              <a:rPr lang="it-CH" kern="0" dirty="0"/>
              <a:t> e nell’altro è un publisher.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kern="0" dirty="0"/>
              <a:t>questo significa che il secondo nodo pubblica dei risultati al quale il primo nodo è abbonato</a:t>
            </a:r>
          </a:p>
          <a:p>
            <a:pPr marL="0" indent="0">
              <a:buFontTx/>
              <a:buNone/>
            </a:pPr>
            <a:endParaRPr lang="it-CH" kern="0" dirty="0"/>
          </a:p>
          <a:p>
            <a:pPr marL="0" indent="0">
              <a:buFontTx/>
              <a:buNone/>
            </a:pPr>
            <a:endParaRPr lang="it-CH" kern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Struttura dei comandi – Comparazione /</a:t>
            </a:r>
            <a:r>
              <a:rPr lang="it-CH" dirty="0" err="1"/>
              <a:t>turtlesim</a:t>
            </a:r>
            <a:r>
              <a:rPr lang="it-CH" dirty="0"/>
              <a:t> e /</a:t>
            </a:r>
            <a:r>
              <a:rPr lang="it-CH" dirty="0" err="1"/>
              <a:t>teleop_turtle</a:t>
            </a: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C9B5ED56-B2ED-43F4-AB85-FE8C4218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739717"/>
              </p:ext>
            </p:extLst>
          </p:nvPr>
        </p:nvGraphicFramePr>
        <p:xfrm>
          <a:off x="527596" y="3167252"/>
          <a:ext cx="11136807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199">
                  <a:extLst>
                    <a:ext uri="{9D8B030D-6E8A-4147-A177-3AD203B41FA5}">
                      <a16:colId xmlns:a16="http://schemas.microsoft.com/office/drawing/2014/main" val="4112351913"/>
                    </a:ext>
                  </a:extLst>
                </a:gridCol>
                <a:gridCol w="4668304">
                  <a:extLst>
                    <a:ext uri="{9D8B030D-6E8A-4147-A177-3AD203B41FA5}">
                      <a16:colId xmlns:a16="http://schemas.microsoft.com/office/drawing/2014/main" val="1406228505"/>
                    </a:ext>
                  </a:extLst>
                </a:gridCol>
                <a:gridCol w="4668304">
                  <a:extLst>
                    <a:ext uri="{9D8B030D-6E8A-4147-A177-3AD203B41FA5}">
                      <a16:colId xmlns:a16="http://schemas.microsoft.com/office/drawing/2014/main" val="1362055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r>
                        <a:rPr lang="en-US" dirty="0" err="1"/>
                        <a:t>turtlesim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  <a:r>
                        <a:rPr lang="en-US" dirty="0" err="1"/>
                        <a:t>teleop_turtle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36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Subscribers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1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</a:pP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/turtle1/</a:t>
                      </a:r>
                      <a:r>
                        <a:rPr lang="it-CH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cmd_vel</a:t>
                      </a: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: </a:t>
                      </a:r>
                      <a:r>
                        <a:rPr lang="it-CH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geometry_msgs</a:t>
                      </a: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/msg/Twist</a:t>
                      </a:r>
                      <a:endParaRPr lang="en-US" sz="1600" kern="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ＭＳ Ｐゴシック" pitchFamily="-112" charset="-128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[...]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3231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Publishers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algn="ctr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[...]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</a:pP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/turtle1/</a:t>
                      </a:r>
                      <a:r>
                        <a:rPr lang="it-CH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cmd_vel</a:t>
                      </a: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: </a:t>
                      </a:r>
                      <a:r>
                        <a:rPr lang="it-CH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geometry_msgs</a:t>
                      </a:r>
                      <a:r>
                        <a:rPr lang="it-CH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/msg/Twist</a:t>
                      </a:r>
                      <a:endParaRPr lang="en-US" sz="1600" kern="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ＭＳ Ｐゴシック" pitchFamily="-112" charset="-128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262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 Servers: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lvl="1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/turtle1/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rotate_absolute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: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turtlesim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/action/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RotateAbsolute</a:t>
                      </a:r>
                      <a:endParaRPr lang="en-US" sz="1600" kern="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ＭＳ Ｐゴシック" pitchFamily="-112" charset="-128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[...]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14977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 Clients: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marR="0" lvl="1" indent="0" algn="ctr" defTabSz="4572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[...]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lvl="1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/turtle1/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rotate_absolute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: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turtlesim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/action/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  <a:ea typeface="ＭＳ Ｐゴシック" pitchFamily="-112" charset="-128"/>
                          <a:cs typeface="+mn-cs"/>
                        </a:rPr>
                        <a:t>RotateAbsolute</a:t>
                      </a:r>
                      <a:endParaRPr lang="en-US" sz="1600" kern="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  <a:ea typeface="ＭＳ Ｐゴシック" pitchFamily="-112" charset="-128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62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327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di uno strumento utile al debugging</a:t>
            </a:r>
          </a:p>
        </p:txBody>
      </p:sp>
    </p:spTree>
    <p:extLst>
      <p:ext uri="{BB962C8B-B14F-4D97-AF65-F5344CB8AC3E}">
        <p14:creationId xmlns:p14="http://schemas.microsoft.com/office/powerpoint/2010/main" val="1053525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 – </a:t>
            </a:r>
            <a:r>
              <a:rPr lang="it-CH" dirty="0" err="1"/>
              <a:t>logging</a:t>
            </a:r>
            <a:r>
              <a:rPr lang="it-CH" dirty="0"/>
              <a:t> </a:t>
            </a:r>
            <a:r>
              <a:rPr lang="it-CH" dirty="0" err="1"/>
              <a:t>levels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Negli scripts è possibile usare dei tool di debug, per esempio mostrare dei messaggi durante l’esecuzione di un task.</a:t>
            </a:r>
          </a:p>
          <a:p>
            <a:pPr marL="0" indent="0">
              <a:buNone/>
            </a:pPr>
            <a:r>
              <a:rPr lang="it-CH" dirty="0"/>
              <a:t>Ogni messaggio può assumere un differente livello di allerta, secondo il bisogno. Ci sono 5 livelli di allerta: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BE38D8A-1551-4FB6-894B-00335C4B0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04944"/>
              </p:ext>
            </p:extLst>
          </p:nvPr>
        </p:nvGraphicFramePr>
        <p:xfrm>
          <a:off x="599804" y="2689607"/>
          <a:ext cx="10992392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2392">
                  <a:extLst>
                    <a:ext uri="{9D8B030D-6E8A-4147-A177-3AD203B41FA5}">
                      <a16:colId xmlns:a16="http://schemas.microsoft.com/office/drawing/2014/main" val="261405776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719699558"/>
                    </a:ext>
                  </a:extLst>
                </a:gridCol>
              </a:tblGrid>
              <a:tr h="360000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>
                          <a:solidFill>
                            <a:schemeClr val="accent5"/>
                          </a:solidFill>
                        </a:rPr>
                        <a:t>(1) DEBUG</a:t>
                      </a:r>
                      <a:r>
                        <a:rPr lang="it-CH" noProof="0" dirty="0"/>
                        <a:t> : modalità debugging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>
                          <a:solidFill>
                            <a:schemeClr val="accent6"/>
                          </a:solidFill>
                        </a:rPr>
                        <a:t>(2) INFO</a:t>
                      </a:r>
                      <a:r>
                        <a:rPr lang="it-CH" noProof="0" dirty="0"/>
                        <a:t> : informazioni neutre, per esempio sullo stato del task o in caso di successo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>
                          <a:solidFill>
                            <a:srgbClr val="FFC000"/>
                          </a:solidFill>
                        </a:rPr>
                        <a:t>(3) WARNING</a:t>
                      </a:r>
                      <a:r>
                        <a:rPr lang="it-CH" noProof="0" dirty="0"/>
                        <a:t> : comportamento inaspettato o un risultato non ideale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>
                          <a:solidFill>
                            <a:srgbClr val="FA680E"/>
                          </a:solidFill>
                        </a:rPr>
                        <a:t>(4) ERROR</a:t>
                      </a:r>
                      <a:r>
                        <a:rPr lang="it-CH" noProof="0" dirty="0"/>
                        <a:t> : problema che compromette la corretta funzionalità del sistema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>
                          <a:solidFill>
                            <a:srgbClr val="FF0000"/>
                          </a:solidFill>
                        </a:rPr>
                        <a:t>(5) FATAL</a:t>
                      </a:r>
                      <a:r>
                        <a:rPr lang="it-CH" noProof="0" dirty="0"/>
                        <a:t> : il sistema terminerà automaticamente il progetto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it-CH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277330"/>
                  </a:ext>
                </a:extLst>
              </a:tr>
            </a:tbl>
          </a:graphicData>
        </a:graphic>
      </p:graphicFrame>
      <p:sp>
        <p:nvSpPr>
          <p:cNvPr id="5" name="Ovale 4">
            <a:extLst>
              <a:ext uri="{FF2B5EF4-FFF2-40B4-BE49-F238E27FC236}">
                <a16:creationId xmlns:a16="http://schemas.microsoft.com/office/drawing/2014/main" id="{FD7DAF23-9339-4202-A952-9E3750080A76}"/>
              </a:ext>
            </a:extLst>
          </p:cNvPr>
          <p:cNvSpPr/>
          <p:nvPr/>
        </p:nvSpPr>
        <p:spPr>
          <a:xfrm>
            <a:off x="8328248" y="3140968"/>
            <a:ext cx="2880320" cy="28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73E8007-3F36-43AE-B0A8-98D9B840DC08}"/>
              </a:ext>
            </a:extLst>
          </p:cNvPr>
          <p:cNvSpPr/>
          <p:nvPr/>
        </p:nvSpPr>
        <p:spPr>
          <a:xfrm>
            <a:off x="8598408" y="3410968"/>
            <a:ext cx="2340000" cy="234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D7594D60-75D1-4235-B570-30CF16AC8A92}"/>
              </a:ext>
            </a:extLst>
          </p:cNvPr>
          <p:cNvSpPr/>
          <p:nvPr/>
        </p:nvSpPr>
        <p:spPr>
          <a:xfrm>
            <a:off x="8868408" y="3685568"/>
            <a:ext cx="1800000" cy="180000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B638A8C9-106D-43E2-9CC2-A98CFB4A2D54}"/>
              </a:ext>
            </a:extLst>
          </p:cNvPr>
          <p:cNvSpPr/>
          <p:nvPr/>
        </p:nvSpPr>
        <p:spPr>
          <a:xfrm>
            <a:off x="9144804" y="3945647"/>
            <a:ext cx="1260000" cy="1260000"/>
          </a:xfrm>
          <a:prstGeom prst="ellipse">
            <a:avLst/>
          </a:prstGeom>
          <a:solidFill>
            <a:srgbClr val="FA680E"/>
          </a:solidFill>
          <a:ln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D611F89-60A3-4DB5-B0A1-7A929F66651D}"/>
              </a:ext>
            </a:extLst>
          </p:cNvPr>
          <p:cNvSpPr/>
          <p:nvPr/>
        </p:nvSpPr>
        <p:spPr>
          <a:xfrm>
            <a:off x="9411624" y="4215647"/>
            <a:ext cx="720000" cy="72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CF7F53-1483-45A3-8883-FD5B312BDFF4}"/>
              </a:ext>
            </a:extLst>
          </p:cNvPr>
          <p:cNvSpPr txBox="1"/>
          <p:nvPr/>
        </p:nvSpPr>
        <p:spPr bwMode="auto">
          <a:xfrm>
            <a:off x="8145998" y="2853290"/>
            <a:ext cx="72008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u="sng" kern="0" dirty="0">
                <a:solidFill>
                  <a:schemeClr val="accent5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DEBUG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27BE7C-B033-40C3-AAC1-77874E87AFCE}"/>
              </a:ext>
            </a:extLst>
          </p:cNvPr>
          <p:cNvSpPr txBox="1"/>
          <p:nvPr/>
        </p:nvSpPr>
        <p:spPr bwMode="auto">
          <a:xfrm>
            <a:off x="8148328" y="3284276"/>
            <a:ext cx="72008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u="sng" kern="0" dirty="0">
                <a:solidFill>
                  <a:schemeClr val="accent6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INFO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BECFB3-857B-4C4B-BEE7-574E23519EE4}"/>
              </a:ext>
            </a:extLst>
          </p:cNvPr>
          <p:cNvSpPr txBox="1"/>
          <p:nvPr/>
        </p:nvSpPr>
        <p:spPr bwMode="auto">
          <a:xfrm>
            <a:off x="10523704" y="2896189"/>
            <a:ext cx="99326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u="sng" kern="0" dirty="0">
                <a:solidFill>
                  <a:srgbClr val="FFC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WARNING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E34AA8-380D-48E3-9D89-BDED74FF9997}"/>
              </a:ext>
            </a:extLst>
          </p:cNvPr>
          <p:cNvSpPr txBox="1"/>
          <p:nvPr/>
        </p:nvSpPr>
        <p:spPr bwMode="auto">
          <a:xfrm>
            <a:off x="10794921" y="5927921"/>
            <a:ext cx="72008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u="sng" kern="0" dirty="0">
                <a:solidFill>
                  <a:srgbClr val="FA680E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ERROR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8C9818-FEED-4647-BEF2-75301A947225}"/>
              </a:ext>
            </a:extLst>
          </p:cNvPr>
          <p:cNvSpPr txBox="1"/>
          <p:nvPr/>
        </p:nvSpPr>
        <p:spPr bwMode="auto">
          <a:xfrm>
            <a:off x="8306992" y="5920325"/>
            <a:ext cx="559086" cy="22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u="sng" kern="0" dirty="0">
                <a:solidFill>
                  <a:srgbClr val="FF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FATAL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B15990A-B251-4EFE-BBA6-CE10A508651B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8506038" y="3069314"/>
            <a:ext cx="244023" cy="49342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533C5E77-10C2-48C7-9736-417646BBB401}"/>
              </a:ext>
            </a:extLst>
          </p:cNvPr>
          <p:cNvCxnSpPr>
            <a:endCxn id="6" idx="1"/>
          </p:cNvCxnSpPr>
          <p:nvPr/>
        </p:nvCxnSpPr>
        <p:spPr>
          <a:xfrm>
            <a:off x="8508368" y="3516211"/>
            <a:ext cx="432725" cy="237442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4CC2F1C-921C-454F-8D69-A283A74C9424}"/>
              </a:ext>
            </a:extLst>
          </p:cNvPr>
          <p:cNvCxnSpPr>
            <a:cxnSpLocks/>
            <a:stCxn id="7" idx="7"/>
            <a:endCxn id="14" idx="2"/>
          </p:cNvCxnSpPr>
          <p:nvPr/>
        </p:nvCxnSpPr>
        <p:spPr>
          <a:xfrm flipV="1">
            <a:off x="10404804" y="3111633"/>
            <a:ext cx="615530" cy="83753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899EFB7E-5445-4AC3-B8E1-04E6CFDAD1F7}"/>
              </a:ext>
            </a:extLst>
          </p:cNvPr>
          <p:cNvCxnSpPr>
            <a:cxnSpLocks/>
            <a:stCxn id="15" idx="1"/>
            <a:endCxn id="9" idx="5"/>
          </p:cNvCxnSpPr>
          <p:nvPr/>
        </p:nvCxnSpPr>
        <p:spPr>
          <a:xfrm flipH="1" flipV="1">
            <a:off x="10220281" y="5021124"/>
            <a:ext cx="574640" cy="1014809"/>
          </a:xfrm>
          <a:prstGeom prst="line">
            <a:avLst/>
          </a:prstGeom>
          <a:ln>
            <a:solidFill>
              <a:srgbClr val="FA680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D5A15ED-727B-420E-98B6-D5CBA6CB3EBF}"/>
              </a:ext>
            </a:extLst>
          </p:cNvPr>
          <p:cNvCxnSpPr>
            <a:cxnSpLocks/>
            <a:stCxn id="10" idx="3"/>
            <a:endCxn id="16" idx="3"/>
          </p:cNvCxnSpPr>
          <p:nvPr/>
        </p:nvCxnSpPr>
        <p:spPr>
          <a:xfrm flipH="1">
            <a:off x="8866078" y="4830205"/>
            <a:ext cx="650988" cy="1201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87CB780-FF59-4A76-9207-B7404B5A0170}"/>
              </a:ext>
            </a:extLst>
          </p:cNvPr>
          <p:cNvSpPr txBox="1"/>
          <p:nvPr/>
        </p:nvSpPr>
        <p:spPr bwMode="auto">
          <a:xfrm>
            <a:off x="9660408" y="4230993"/>
            <a:ext cx="21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(5)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B6CDC8-8370-4434-AEBC-F529803EEF1E}"/>
              </a:ext>
            </a:extLst>
          </p:cNvPr>
          <p:cNvSpPr txBox="1"/>
          <p:nvPr/>
        </p:nvSpPr>
        <p:spPr bwMode="auto">
          <a:xfrm>
            <a:off x="9663624" y="3953914"/>
            <a:ext cx="21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(4)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B42D1C5-217D-4DBD-8892-CE40D59B26E7}"/>
              </a:ext>
            </a:extLst>
          </p:cNvPr>
          <p:cNvSpPr txBox="1"/>
          <p:nvPr/>
        </p:nvSpPr>
        <p:spPr bwMode="auto">
          <a:xfrm>
            <a:off x="9660408" y="3704775"/>
            <a:ext cx="21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(3)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6D87D254-8175-4060-AC5F-206FF015909C}"/>
              </a:ext>
            </a:extLst>
          </p:cNvPr>
          <p:cNvSpPr txBox="1"/>
          <p:nvPr/>
        </p:nvSpPr>
        <p:spPr bwMode="auto">
          <a:xfrm>
            <a:off x="9660408" y="3437013"/>
            <a:ext cx="21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(2)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FC9E169F-0852-4A51-8221-B8B36357630E}"/>
              </a:ext>
            </a:extLst>
          </p:cNvPr>
          <p:cNvSpPr txBox="1"/>
          <p:nvPr/>
        </p:nvSpPr>
        <p:spPr bwMode="auto">
          <a:xfrm>
            <a:off x="9660408" y="3141548"/>
            <a:ext cx="21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30077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6B8DDF-B188-4A85-A77E-27A7C100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it-CH" dirty="0"/>
              <a:t>ROS – punti di forza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8A79A1-FDD2-4300-B40C-803F96B3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CH" dirty="0"/>
          </a:p>
          <a:p>
            <a:r>
              <a:rPr lang="it-CH" dirty="0"/>
              <a:t>Molto versatile</a:t>
            </a:r>
          </a:p>
          <a:p>
            <a:r>
              <a:rPr lang="it-CH" dirty="0"/>
              <a:t>Improntato alla robotica</a:t>
            </a:r>
          </a:p>
          <a:p>
            <a:r>
              <a:rPr lang="it-CH" dirty="0"/>
              <a:t>Buona community</a:t>
            </a:r>
          </a:p>
          <a:p>
            <a:r>
              <a:rPr lang="it-CH" dirty="0"/>
              <a:t>Controllo di navigazione robusta</a:t>
            </a:r>
          </a:p>
          <a:p>
            <a:r>
              <a:rPr lang="it-CH" dirty="0"/>
              <a:t>Completamente open source</a:t>
            </a:r>
          </a:p>
          <a:p>
            <a:r>
              <a:rPr lang="it-CH" dirty="0"/>
              <a:t>Buona compatibilità con moltissimi sensori e attuatori sul mercato</a:t>
            </a:r>
          </a:p>
          <a:p>
            <a:endParaRPr lang="it-CH" dirty="0"/>
          </a:p>
          <a:p>
            <a:r>
              <a:rPr lang="it-CH" dirty="0"/>
              <a:t>Esempio:</a:t>
            </a:r>
          </a:p>
          <a:p>
            <a:pPr lvl="1"/>
            <a:r>
              <a:rPr lang="it-CH" dirty="0"/>
              <a:t>turtleBot4, contenente ROS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BF3F35-EE53-4037-983C-F5EA0BFD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717032"/>
            <a:ext cx="5697308" cy="216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43E803-DF5B-416B-AFB6-BCF1E40B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132" y="394546"/>
            <a:ext cx="1086068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870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 – </a:t>
            </a:r>
            <a:r>
              <a:rPr lang="it-CH" dirty="0" err="1"/>
              <a:t>logging</a:t>
            </a:r>
            <a:r>
              <a:rPr lang="it-CH" dirty="0"/>
              <a:t> </a:t>
            </a:r>
            <a:r>
              <a:rPr lang="it-CH" dirty="0" err="1"/>
              <a:t>levels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mostrare i messaggi con il livello desiderato, è possibile usare 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1988835"/>
            <a:ext cx="10657184" cy="4370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import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rlcpy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[…]</a:t>
            </a:r>
          </a:p>
          <a:p>
            <a:pPr lvl="1" eaLnBrk="0" hangingPunct="0">
              <a:spcBef>
                <a:spcPct val="20000"/>
              </a:spcBef>
            </a:pP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self.get_logger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().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debug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(“This is a debug message”)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self.get_logger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().</a:t>
            </a: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info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(“This is an info”)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self.get_logger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().</a:t>
            </a:r>
            <a:r>
              <a:rPr lang="en-US" sz="2000" kern="0" dirty="0">
                <a:solidFill>
                  <a:srgbClr val="FFC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warn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(“This is a waring”)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self.get_logger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().</a:t>
            </a:r>
            <a:r>
              <a:rPr lang="en-US" sz="2000" kern="0" dirty="0">
                <a:solidFill>
                  <a:srgbClr val="FA680E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error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(“This is an error”)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self.get_logger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().</a:t>
            </a:r>
            <a:r>
              <a:rPr lang="en-US" sz="2000" kern="0" dirty="0">
                <a:solidFill>
                  <a:srgbClr val="FF0000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fatal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(“This is a fatal error”)</a:t>
            </a:r>
          </a:p>
          <a:p>
            <a:pPr lvl="1" eaLnBrk="0" hangingPunct="0">
              <a:spcBef>
                <a:spcPct val="20000"/>
              </a:spcBef>
            </a:pP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[…]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endParaRPr lang="en-US" sz="2000" kern="0" dirty="0">
              <a:solidFill>
                <a:srgbClr val="FF01DB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130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DE81EC1-EE10-446D-9F79-6379C51F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335" y="3733997"/>
            <a:ext cx="6455865" cy="270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 – Come installare </a:t>
            </a:r>
            <a:r>
              <a:rPr lang="it-CH" dirty="0" err="1"/>
              <a:t>rqt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 err="1"/>
              <a:t>rqt</a:t>
            </a:r>
            <a:r>
              <a:rPr lang="it-CH" dirty="0"/>
              <a:t> è uno strumento GUI usato principalmente per imparare a controllare i metodi di comunicazione di ROS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 err="1"/>
              <a:t>rqt</a:t>
            </a:r>
            <a:r>
              <a:rPr lang="it-CH" dirty="0"/>
              <a:t> può essere molto utile per la comprensione delle basi di ROS</a:t>
            </a:r>
          </a:p>
          <a:p>
            <a:pPr marL="0" indent="0">
              <a:buNone/>
            </a:pPr>
            <a:r>
              <a:rPr lang="it-CH" dirty="0"/>
              <a:t>Per installare </a:t>
            </a:r>
            <a:r>
              <a:rPr lang="it-CH" dirty="0" err="1"/>
              <a:t>rqt</a:t>
            </a:r>
            <a:r>
              <a:rPr lang="it-CH" dirty="0"/>
              <a:t>,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aprire </a:t>
            </a:r>
            <a:r>
              <a:rPr lang="it-CH" dirty="0" err="1"/>
              <a:t>rqt</a:t>
            </a:r>
            <a:r>
              <a:rPr lang="it-CH" dirty="0"/>
              <a:t>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La prima volta, la finestra </a:t>
            </a:r>
            <a:r>
              <a:rPr lang="it-CH" dirty="0" err="1"/>
              <a:t>rqt</a:t>
            </a:r>
            <a:r>
              <a:rPr lang="it-CH" dirty="0"/>
              <a:t> sarà vuota!</a:t>
            </a:r>
          </a:p>
          <a:p>
            <a:pPr marL="0" indent="0">
              <a:buNone/>
            </a:pPr>
            <a:r>
              <a:rPr lang="it-CH" dirty="0"/>
              <a:t>Per vedere la finestra di comando selezionare: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>
                <a:latin typeface="Consolas" panose="020B0609020204030204" pitchFamily="49" charset="0"/>
              </a:rPr>
              <a:t>Plugins &gt; Services &gt; Service </a:t>
            </a:r>
            <a:r>
              <a:rPr lang="it-CH" dirty="0" err="1">
                <a:latin typeface="Consolas" panose="020B0609020204030204" pitchFamily="49" charset="0"/>
              </a:rPr>
              <a:t>Caller</a:t>
            </a:r>
            <a:endParaRPr lang="it-CH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018398"/>
            <a:ext cx="10657184" cy="7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sudo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atp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update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sudo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atp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install ~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nros_galactic_rqt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*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D7A97B-2A48-48C8-93B2-9BDE83869DB6}"/>
              </a:ext>
            </a:extLst>
          </p:cNvPr>
          <p:cNvSpPr txBox="1"/>
          <p:nvPr/>
        </p:nvSpPr>
        <p:spPr bwMode="auto">
          <a:xfrm>
            <a:off x="767408" y="4149080"/>
            <a:ext cx="4464496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rqt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303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DE81EC1-EE10-446D-9F79-6379C51F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08" y="2277352"/>
            <a:ext cx="10329384" cy="432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 – Come usare </a:t>
            </a:r>
            <a:r>
              <a:rPr lang="it-CH" dirty="0" err="1"/>
              <a:t>rqt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vedere le componenti di </a:t>
            </a:r>
            <a:r>
              <a:rPr lang="it-CH" dirty="0" err="1"/>
              <a:t>turtlesim</a:t>
            </a:r>
            <a:r>
              <a:rPr lang="it-CH" dirty="0"/>
              <a:t> nella GUI </a:t>
            </a:r>
            <a:r>
              <a:rPr lang="it-CH" dirty="0" err="1"/>
              <a:t>rqt</a:t>
            </a:r>
            <a:r>
              <a:rPr lang="it-CH" dirty="0"/>
              <a:t>, fare un </a:t>
            </a:r>
            <a:r>
              <a:rPr lang="it-CH" dirty="0" err="1"/>
              <a:t>refresh</a:t>
            </a:r>
            <a:r>
              <a:rPr lang="it-CH" dirty="0"/>
              <a:t> della finestra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5188A65-9665-4EEE-ACED-2E4F49EABF2B}"/>
              </a:ext>
            </a:extLst>
          </p:cNvPr>
          <p:cNvSpPr/>
          <p:nvPr/>
        </p:nvSpPr>
        <p:spPr>
          <a:xfrm>
            <a:off x="4007792" y="2800267"/>
            <a:ext cx="252000" cy="252000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6ECC7C4-3EF5-4614-855D-5F332233C215}"/>
              </a:ext>
            </a:extLst>
          </p:cNvPr>
          <p:cNvCxnSpPr/>
          <p:nvPr/>
        </p:nvCxnSpPr>
        <p:spPr>
          <a:xfrm>
            <a:off x="3575720" y="2944283"/>
            <a:ext cx="432072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98B8DC3B-2CBF-48A6-9636-9FB8C39F6C8C}"/>
              </a:ext>
            </a:extLst>
          </p:cNvPr>
          <p:cNvSpPr/>
          <p:nvPr/>
        </p:nvSpPr>
        <p:spPr>
          <a:xfrm>
            <a:off x="4583832" y="2800267"/>
            <a:ext cx="6048672" cy="252000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A6CDCB3-A8F4-4C52-9A89-CF3D0E453031}"/>
              </a:ext>
            </a:extLst>
          </p:cNvPr>
          <p:cNvCxnSpPr>
            <a:cxnSpLocks/>
          </p:cNvCxnSpPr>
          <p:nvPr/>
        </p:nvCxnSpPr>
        <p:spPr>
          <a:xfrm flipH="1">
            <a:off x="6960096" y="3444155"/>
            <a:ext cx="360040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F4F0274-D9F0-4B89-8620-9CF6689141B8}"/>
              </a:ext>
            </a:extLst>
          </p:cNvPr>
          <p:cNvCxnSpPr>
            <a:cxnSpLocks/>
          </p:cNvCxnSpPr>
          <p:nvPr/>
        </p:nvCxnSpPr>
        <p:spPr>
          <a:xfrm flipV="1">
            <a:off x="3540876" y="3444155"/>
            <a:ext cx="463518" cy="2300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F06FBF1-39EF-4B1E-B73F-7D4E4BC6D851}"/>
              </a:ext>
            </a:extLst>
          </p:cNvPr>
          <p:cNvSpPr txBox="1"/>
          <p:nvPr/>
        </p:nvSpPr>
        <p:spPr bwMode="auto">
          <a:xfrm>
            <a:off x="2423592" y="2835981"/>
            <a:ext cx="1084690" cy="21544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Refresh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E356BB3-352B-4360-A1AE-BEB43885D401}"/>
              </a:ext>
            </a:extLst>
          </p:cNvPr>
          <p:cNvSpPr txBox="1"/>
          <p:nvPr/>
        </p:nvSpPr>
        <p:spPr bwMode="auto">
          <a:xfrm>
            <a:off x="2420194" y="3566499"/>
            <a:ext cx="1084690" cy="21544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Topic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647516F-D1E9-423A-8AB0-AA671E398C04}"/>
              </a:ext>
            </a:extLst>
          </p:cNvPr>
          <p:cNvSpPr txBox="1"/>
          <p:nvPr/>
        </p:nvSpPr>
        <p:spPr bwMode="auto">
          <a:xfrm>
            <a:off x="7387574" y="3336433"/>
            <a:ext cx="1084690" cy="21544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Interfaccia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3EE9B2-CA14-4073-A158-53AD64FA8EB0}"/>
              </a:ext>
            </a:extLst>
          </p:cNvPr>
          <p:cNvSpPr txBox="1"/>
          <p:nvPr/>
        </p:nvSpPr>
        <p:spPr bwMode="auto">
          <a:xfrm>
            <a:off x="8934369" y="3340582"/>
            <a:ext cx="1192666" cy="215444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Command list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D7A3626-CABA-44D9-92AF-48CEF4891811}"/>
              </a:ext>
            </a:extLst>
          </p:cNvPr>
          <p:cNvCxnSpPr>
            <a:cxnSpLocks/>
          </p:cNvCxnSpPr>
          <p:nvPr/>
        </p:nvCxnSpPr>
        <p:spPr>
          <a:xfrm flipV="1">
            <a:off x="10168986" y="3078403"/>
            <a:ext cx="463518" cy="2300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4777CF0-CBD6-4FDC-BA65-826B7E0DBF71}"/>
              </a:ext>
            </a:extLst>
          </p:cNvPr>
          <p:cNvSpPr txBox="1"/>
          <p:nvPr/>
        </p:nvSpPr>
        <p:spPr bwMode="auto">
          <a:xfrm>
            <a:off x="4133792" y="5619900"/>
            <a:ext cx="7506824" cy="68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ATTENZIONE!</a:t>
            </a:r>
          </a:p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Quando si vuole eseguire un commando, non bisogna scordarsi di premere il tasto	 perché questo abbia effetto!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248CD7A-D847-4B58-8A79-C15F4C718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99" t="-14734" r="-420"/>
          <a:stretch/>
        </p:blipFill>
        <p:spPr>
          <a:xfrm>
            <a:off x="10643132" y="5845442"/>
            <a:ext cx="628188" cy="247854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013CBE9D-F931-4419-A975-9A1D4C7BD90E}"/>
              </a:ext>
            </a:extLst>
          </p:cNvPr>
          <p:cNvSpPr/>
          <p:nvPr/>
        </p:nvSpPr>
        <p:spPr>
          <a:xfrm>
            <a:off x="4007979" y="3432343"/>
            <a:ext cx="2952117" cy="308212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63541CB-A769-4FC7-AF95-1096334882B5}"/>
              </a:ext>
            </a:extLst>
          </p:cNvPr>
          <p:cNvSpPr/>
          <p:nvPr/>
        </p:nvSpPr>
        <p:spPr>
          <a:xfrm>
            <a:off x="4007792" y="3182880"/>
            <a:ext cx="1296120" cy="25200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60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5AFF72F-F94E-41C4-B4D5-A46CE566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47" y="2348880"/>
            <a:ext cx="10328400" cy="355152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Debugging tools – Come usare </a:t>
            </a:r>
            <a:r>
              <a:rPr lang="it-CH" dirty="0" err="1"/>
              <a:t>rqt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243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it-CH" dirty="0"/>
              <a:t>Come aggiungere una tartaruga con il comando ‘/</a:t>
            </a:r>
            <a:r>
              <a:rPr lang="it-CH" dirty="0" err="1"/>
              <a:t>Spawn</a:t>
            </a:r>
            <a:r>
              <a:rPr lang="it-CH" dirty="0"/>
              <a:t>’ attraverso </a:t>
            </a:r>
            <a:r>
              <a:rPr lang="it-CH" dirty="0" err="1"/>
              <a:t>rqt</a:t>
            </a:r>
            <a:endParaRPr lang="it-CH" dirty="0"/>
          </a:p>
          <a:p>
            <a:pPr marL="0" indent="0">
              <a:lnSpc>
                <a:spcPct val="150000"/>
              </a:lnSpc>
              <a:buNone/>
            </a:pPr>
            <a:r>
              <a:rPr lang="it-CH" dirty="0"/>
              <a:t>1) Selezionare /</a:t>
            </a:r>
            <a:r>
              <a:rPr lang="it-CH" dirty="0" err="1"/>
              <a:t>spawn</a:t>
            </a:r>
            <a:r>
              <a:rPr lang="it-CH" dirty="0"/>
              <a:t>      2) Digitare la posizione e la rotazione iniziali e il nome      3) Premere 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4777CF0-CBD6-4FDC-BA65-826B7E0DBF71}"/>
              </a:ext>
            </a:extLst>
          </p:cNvPr>
          <p:cNvSpPr txBox="1"/>
          <p:nvPr/>
        </p:nvSpPr>
        <p:spPr bwMode="auto">
          <a:xfrm>
            <a:off x="4133792" y="5619900"/>
            <a:ext cx="7506824" cy="68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ATTENZIONE!</a:t>
            </a:r>
          </a:p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Quando si vuole eseguire un commando, non bisogna scordarsi di premere il tasto	 perché questo abbia effetto!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248CD7A-D847-4B58-8A79-C15F4C718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99" t="-14734" r="-420"/>
          <a:stretch/>
        </p:blipFill>
        <p:spPr>
          <a:xfrm>
            <a:off x="10643132" y="5840683"/>
            <a:ext cx="628188" cy="247854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49954695-B963-44AD-BA57-ECE57EA66DB1}"/>
              </a:ext>
            </a:extLst>
          </p:cNvPr>
          <p:cNvSpPr/>
          <p:nvPr/>
        </p:nvSpPr>
        <p:spPr>
          <a:xfrm>
            <a:off x="4583832" y="2924944"/>
            <a:ext cx="6048672" cy="252000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A188A3E-F737-47E3-B0C4-4950B0988F11}"/>
              </a:ext>
            </a:extLst>
          </p:cNvPr>
          <p:cNvSpPr/>
          <p:nvPr/>
        </p:nvSpPr>
        <p:spPr>
          <a:xfrm>
            <a:off x="4007769" y="3528986"/>
            <a:ext cx="2376264" cy="448044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FAD5B20C-EB6E-48DB-B290-ACFC7652C0C5}"/>
              </a:ext>
            </a:extLst>
          </p:cNvPr>
          <p:cNvSpPr/>
          <p:nvPr/>
        </p:nvSpPr>
        <p:spPr>
          <a:xfrm>
            <a:off x="5951984" y="3537007"/>
            <a:ext cx="72008" cy="19591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BB919D-F403-4FED-B41E-8A95CCA23FDC}"/>
              </a:ext>
            </a:extLst>
          </p:cNvPr>
          <p:cNvSpPr txBox="1"/>
          <p:nvPr/>
        </p:nvSpPr>
        <p:spPr bwMode="auto">
          <a:xfrm>
            <a:off x="6960096" y="3465685"/>
            <a:ext cx="1368152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Coordinate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0092A05-14D4-4CCF-99C8-49289AB8F860}"/>
              </a:ext>
            </a:extLst>
          </p:cNvPr>
          <p:cNvSpPr txBox="1"/>
          <p:nvPr/>
        </p:nvSpPr>
        <p:spPr bwMode="auto">
          <a:xfrm>
            <a:off x="6960096" y="3690593"/>
            <a:ext cx="1368152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Rotazione iniziale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DD638-DBA3-4DEF-8BD3-7EE3E95165F3}"/>
              </a:ext>
            </a:extLst>
          </p:cNvPr>
          <p:cNvSpPr txBox="1"/>
          <p:nvPr/>
        </p:nvSpPr>
        <p:spPr bwMode="auto">
          <a:xfrm>
            <a:off x="6960096" y="3938226"/>
            <a:ext cx="1368152" cy="16927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it-CH" sz="11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Nome della tartaruga</a:t>
            </a:r>
          </a:p>
        </p:txBody>
      </p: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9F6117F4-6220-49F3-9992-720C97D7A9DA}"/>
              </a:ext>
            </a:extLst>
          </p:cNvPr>
          <p:cNvCxnSpPr>
            <a:cxnSpLocks/>
          </p:cNvCxnSpPr>
          <p:nvPr/>
        </p:nvCxnSpPr>
        <p:spPr>
          <a:xfrm>
            <a:off x="6023992" y="3886994"/>
            <a:ext cx="936104" cy="146400"/>
          </a:xfrm>
          <a:prstGeom prst="bentConnector3">
            <a:avLst>
              <a:gd name="adj1" fmla="val 57123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787E402-B417-4F74-AA72-71D39789728E}"/>
              </a:ext>
            </a:extLst>
          </p:cNvPr>
          <p:cNvCxnSpPr>
            <a:cxnSpLocks/>
          </p:cNvCxnSpPr>
          <p:nvPr/>
        </p:nvCxnSpPr>
        <p:spPr>
          <a:xfrm>
            <a:off x="6023992" y="3775231"/>
            <a:ext cx="93610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EB43EF04-2F5F-4504-8332-0850AA8B0D5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23992" y="3550325"/>
            <a:ext cx="936104" cy="84639"/>
          </a:xfrm>
          <a:prstGeom prst="bentConnector5">
            <a:avLst>
              <a:gd name="adj1" fmla="val 57490"/>
              <a:gd name="adj2" fmla="val 98854"/>
              <a:gd name="adj3" fmla="val 57692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e 54">
            <a:extLst>
              <a:ext uri="{FF2B5EF4-FFF2-40B4-BE49-F238E27FC236}">
                <a16:creationId xmlns:a16="http://schemas.microsoft.com/office/drawing/2014/main" id="{EF0A6F1C-92BB-41CB-BDDF-6D08803F9134}"/>
              </a:ext>
            </a:extLst>
          </p:cNvPr>
          <p:cNvSpPr/>
          <p:nvPr/>
        </p:nvSpPr>
        <p:spPr>
          <a:xfrm>
            <a:off x="10632504" y="3208579"/>
            <a:ext cx="288031" cy="288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31F0E31-1D0C-4D6E-96CC-0B7B9CA820AC}"/>
              </a:ext>
            </a:extLst>
          </p:cNvPr>
          <p:cNvSpPr txBox="1"/>
          <p:nvPr/>
        </p:nvSpPr>
        <p:spPr bwMode="auto">
          <a:xfrm>
            <a:off x="10668507" y="3241625"/>
            <a:ext cx="2160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D040874-610B-4947-A142-6467D1230232}"/>
              </a:ext>
            </a:extLst>
          </p:cNvPr>
          <p:cNvSpPr/>
          <p:nvPr/>
        </p:nvSpPr>
        <p:spPr>
          <a:xfrm>
            <a:off x="6096002" y="4011440"/>
            <a:ext cx="288031" cy="2880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FA9549D-4F98-439E-93DD-E76CC462CCC1}"/>
              </a:ext>
            </a:extLst>
          </p:cNvPr>
          <p:cNvSpPr txBox="1"/>
          <p:nvPr/>
        </p:nvSpPr>
        <p:spPr bwMode="auto">
          <a:xfrm>
            <a:off x="6134419" y="4047718"/>
            <a:ext cx="2160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F715D3FB-0C35-4586-B1EF-C5195F3742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99" t="-14734" r="-420"/>
          <a:stretch/>
        </p:blipFill>
        <p:spPr>
          <a:xfrm>
            <a:off x="10073268" y="2029018"/>
            <a:ext cx="628188" cy="2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71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C07E88-85E0-4C2D-99CF-915ED7B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AF29-B223-4D9C-8EAB-AB2506ADD1D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90840F-7299-49E8-899A-75D0E623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0489-DF55-4EAB-B884-DA4434E1530C}" type="slidenum">
              <a:rPr lang="it-IT" altLang="en-US" smtClean="0"/>
              <a:pPr/>
              <a:t>54</a:t>
            </a:fld>
            <a:endParaRPr lang="it-IT" alt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E4D9BE7-0374-41A5-B338-667CAF7785D9}"/>
              </a:ext>
            </a:extLst>
          </p:cNvPr>
          <p:cNvSpPr txBox="1">
            <a:spLocks/>
          </p:cNvSpPr>
          <p:nvPr/>
        </p:nvSpPr>
        <p:spPr bwMode="auto">
          <a:xfrm>
            <a:off x="432000" y="1854000"/>
            <a:ext cx="11359085" cy="21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9pPr>
          </a:lstStyle>
          <a:p>
            <a:r>
              <a:rPr lang="it-CH" kern="0"/>
              <a:t>Prima esercitazione con Docker</a:t>
            </a:r>
            <a:endParaRPr lang="it-CH" kern="0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274E5B3-0C10-4DFE-9529-E84383D126B9}"/>
              </a:ext>
            </a:extLst>
          </p:cNvPr>
          <p:cNvSpPr txBox="1">
            <a:spLocks/>
          </p:cNvSpPr>
          <p:nvPr/>
        </p:nvSpPr>
        <p:spPr bwMode="auto">
          <a:xfrm>
            <a:off x="335360" y="2781300"/>
            <a:ext cx="1099304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sz="1800" kern="0">
                <a:solidFill>
                  <a:schemeClr val="bg1"/>
                </a:solidFill>
              </a:rPr>
              <a:t>Andare alla voce ‘Turtlesim' del corso</a:t>
            </a:r>
            <a:endParaRPr lang="it-CH" sz="1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675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workspace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workspace</a:t>
            </a:r>
          </a:p>
        </p:txBody>
      </p:sp>
    </p:spTree>
    <p:extLst>
      <p:ext uri="{BB962C8B-B14F-4D97-AF65-F5344CB8AC3E}">
        <p14:creationId xmlns:p14="http://schemas.microsoft.com/office/powerpoint/2010/main" val="3254305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workspace – installare </a:t>
            </a:r>
            <a:r>
              <a:rPr lang="it-CH" dirty="0" err="1"/>
              <a:t>colcon</a:t>
            </a:r>
            <a:r>
              <a:rPr lang="it-CH" dirty="0"/>
              <a:t> (build tool)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 err="1"/>
              <a:t>Colcon</a:t>
            </a:r>
            <a:r>
              <a:rPr lang="it-CH" dirty="0"/>
              <a:t> permette di compilare un workspace o specifici pacchetti.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Come installare </a:t>
            </a:r>
            <a:r>
              <a:rPr lang="it-CH" dirty="0" err="1"/>
              <a:t>colcon</a:t>
            </a:r>
            <a:r>
              <a:rPr lang="it-CH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Apertura di un terminale (</a:t>
            </a:r>
            <a:r>
              <a:rPr lang="it-CH" dirty="0" err="1"/>
              <a:t>Ctrl+Alt+T</a:t>
            </a:r>
            <a:r>
              <a:rPr lang="it-C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>
              <a:latin typeface="Lucida Console" panose="020B060904050402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24904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sudo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apt install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pyhton3-colcon-common-extentions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435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workspace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Come creare e configurare un workspace di ROS</a:t>
            </a:r>
          </a:p>
          <a:p>
            <a:pPr marL="0" indent="0">
              <a:buNone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Apertura di un terminale (</a:t>
            </a:r>
            <a:r>
              <a:rPr lang="it-CH" dirty="0" err="1"/>
              <a:t>Ctrl+Alt+T</a:t>
            </a:r>
            <a:r>
              <a:rPr lang="it-CH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Digitare:</a:t>
            </a:r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endParaRPr lang="it-CH" dirty="0"/>
          </a:p>
          <a:p>
            <a:pPr>
              <a:buFont typeface="Wingdings" panose="05000000000000000000" pitchFamily="2" charset="2"/>
              <a:buChar char="Ø"/>
            </a:pPr>
            <a:r>
              <a:rPr lang="it-CH" dirty="0"/>
              <a:t>Entrare nella directory: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esempio: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>
              <a:latin typeface="Lucida Console" panose="020B060904050402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03301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mkdir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–p &lt;path&gt;/&lt;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directory_name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34FA04-F1E7-46F9-884A-D736E2B3BEB4}"/>
              </a:ext>
            </a:extLst>
          </p:cNvPr>
          <p:cNvSpPr txBox="1"/>
          <p:nvPr/>
        </p:nvSpPr>
        <p:spPr bwMode="auto">
          <a:xfrm>
            <a:off x="767408" y="436510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paht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&gt;/&lt;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directory_name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8D75E5-08F7-4757-A74F-A2342F2D5020}"/>
              </a:ext>
            </a:extLst>
          </p:cNvPr>
          <p:cNvSpPr txBox="1"/>
          <p:nvPr/>
        </p:nvSpPr>
        <p:spPr bwMode="auto">
          <a:xfrm>
            <a:off x="778036" y="5517232"/>
            <a:ext cx="10657184" cy="7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mkdir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–p ~/ros2_ws/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~/ros2_ws/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src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839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workspace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compilare il workspace, digitare la seguente riga di codice alla radice: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Oltre alla cartella /</a:t>
            </a:r>
            <a:r>
              <a:rPr lang="it-CH" dirty="0" err="1"/>
              <a:t>src</a:t>
            </a:r>
            <a:r>
              <a:rPr lang="it-CH" dirty="0"/>
              <a:t> creata in precedenza il workspace conterrà altre 3 directory: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testare il workspace digitare:</a:t>
            </a:r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191683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colcon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build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--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symlink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-install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0E0528-5504-43FE-8787-BFB4BBF2EF35}"/>
              </a:ext>
            </a:extLst>
          </p:cNvPr>
          <p:cNvSpPr txBox="1"/>
          <p:nvPr/>
        </p:nvSpPr>
        <p:spPr bwMode="auto">
          <a:xfrm>
            <a:off x="767408" y="2924944"/>
            <a:ext cx="10657184" cy="19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ros2_ws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build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 err="1">
                <a:latin typeface="Arial Unicode MS"/>
              </a:rPr>
              <a:t>install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log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sz="2000" dirty="0">
                <a:latin typeface="Arial Unicode MS"/>
              </a:rPr>
              <a:t>└── </a:t>
            </a:r>
            <a:r>
              <a:rPr lang="it-CH" sz="2000" dirty="0" err="1">
                <a:latin typeface="Arial Unicode MS"/>
              </a:rPr>
              <a:t>src</a:t>
            </a:r>
            <a:endParaRPr lang="it-CH" sz="2000" dirty="0">
              <a:latin typeface="Arial Unicode M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601DED-8FCB-4435-B686-F5115765B281}"/>
              </a:ext>
            </a:extLst>
          </p:cNvPr>
          <p:cNvSpPr txBox="1"/>
          <p:nvPr/>
        </p:nvSpPr>
        <p:spPr bwMode="auto">
          <a:xfrm>
            <a:off x="767408" y="5589240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colcon</a:t>
            </a: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467818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workspace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Se tutto è andato a buon fine, il workspace è pronto per l’utilizzo.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Per usufruire degli elementi contenuti nel workspace, non bisogna mai dimenticare </a:t>
            </a:r>
            <a:r>
              <a:rPr lang="it-CH" b="1" dirty="0"/>
              <a:t>configurare</a:t>
            </a:r>
            <a:r>
              <a:rPr lang="it-CH" dirty="0"/>
              <a:t> </a:t>
            </a:r>
            <a:r>
              <a:rPr lang="it-CH" b="1" dirty="0"/>
              <a:t>ogni nuovo terminale</a:t>
            </a:r>
            <a:r>
              <a:rPr lang="it-CH" dirty="0"/>
              <a:t> con il  comando: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Oppure: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Per poter eseguire quest’operazione </a:t>
            </a:r>
            <a:r>
              <a:rPr lang="it-CH" b="1" dirty="0"/>
              <a:t>bisogna trovarsi nella radice del workspace </a:t>
            </a:r>
            <a:r>
              <a:rPr lang="it-CH" dirty="0"/>
              <a:t>(per esempio ~/ros2_ws)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32130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. install/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setup.bash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395354-8779-4719-8D6E-3B7828AC7600}"/>
              </a:ext>
            </a:extLst>
          </p:cNvPr>
          <p:cNvSpPr txBox="1"/>
          <p:nvPr/>
        </p:nvSpPr>
        <p:spPr bwMode="auto">
          <a:xfrm>
            <a:off x="767408" y="418514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source 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install/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setup.bash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896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it-CH" dirty="0"/>
              <a:t>Strumenti di supporto</a:t>
            </a:r>
          </a:p>
        </p:txBody>
      </p:sp>
      <p:graphicFrame>
        <p:nvGraphicFramePr>
          <p:cNvPr id="4" name="Tabella 7">
            <a:extLst>
              <a:ext uri="{FF2B5EF4-FFF2-40B4-BE49-F238E27FC236}">
                <a16:creationId xmlns:a16="http://schemas.microsoft.com/office/drawing/2014/main" id="{02DF382A-13F2-42D4-B2D1-FE7F9D1E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547517"/>
              </p:ext>
            </p:extLst>
          </p:nvPr>
        </p:nvGraphicFramePr>
        <p:xfrm>
          <a:off x="431800" y="1772816"/>
          <a:ext cx="11328400" cy="462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715082454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1052584207"/>
                    </a:ext>
                  </a:extLst>
                </a:gridCol>
              </a:tblGrid>
              <a:tr h="345101">
                <a:tc>
                  <a:txBody>
                    <a:bodyPr/>
                    <a:lstStyle/>
                    <a:p>
                      <a:r>
                        <a:rPr lang="it-CH" noProof="0" dirty="0" err="1"/>
                        <a:t>RViz</a:t>
                      </a:r>
                      <a:endParaRPr lang="it-CH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CH" noProof="0" dirty="0"/>
                        <a:t>Gazebo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5936"/>
                  </a:ext>
                </a:extLst>
              </a:tr>
              <a:tr h="4263411">
                <a:tc>
                  <a:txBody>
                    <a:bodyPr/>
                    <a:lstStyle/>
                    <a:p>
                      <a:pPr algn="just"/>
                      <a:r>
                        <a:rPr lang="it-CH" noProof="0" dirty="0" err="1"/>
                        <a:t>Rviz</a:t>
                      </a:r>
                      <a:r>
                        <a:rPr lang="it-CH" noProof="0" dirty="0"/>
                        <a:t> sta per ‘ROS </a:t>
                      </a:r>
                      <a:r>
                        <a:rPr lang="it-CH" noProof="0" dirty="0" err="1"/>
                        <a:t>Visualization</a:t>
                      </a:r>
                      <a:r>
                        <a:rPr lang="it-CH" noProof="0" dirty="0"/>
                        <a:t>’</a:t>
                      </a:r>
                    </a:p>
                    <a:p>
                      <a:pPr algn="just"/>
                      <a:endParaRPr lang="it-CH" noProof="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Software di </a:t>
                      </a:r>
                      <a:r>
                        <a:rPr lang="it-CH" b="1" noProof="0" dirty="0"/>
                        <a:t>visualizzazione</a:t>
                      </a:r>
                      <a:r>
                        <a:rPr lang="it-CH" noProof="0" dirty="0"/>
                        <a:t> 3D per robot, sensori e algoritmi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Permette all’utente di avere un’idea più chiara di come il robot percepisce l’ambiente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Gli unici dati utilizzati per la visualizzazione sono quelli acquisiti dal robot stesso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it-CH" noProof="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È principalmente uno </a:t>
                      </a:r>
                      <a:r>
                        <a:rPr lang="it-CH" b="1" noProof="0" dirty="0"/>
                        <a:t>strumento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it-CH" noProof="0" dirty="0"/>
                        <a:t>     di </a:t>
                      </a:r>
                      <a:r>
                        <a:rPr lang="it-CH" b="1" noProof="0" dirty="0">
                          <a:effectLst/>
                        </a:rPr>
                        <a:t>debugging</a:t>
                      </a:r>
                      <a:r>
                        <a:rPr lang="it-CH" noProof="0" dirty="0"/>
                        <a:t> in tempo reale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Gazebo è un robot </a:t>
                      </a:r>
                      <a:r>
                        <a:rPr lang="it-CH" b="1" noProof="0" dirty="0"/>
                        <a:t>simulator</a:t>
                      </a:r>
                      <a:r>
                        <a:rPr lang="it-CH" noProof="0" dirty="0"/>
                        <a:t> 3D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Comprende un rendering di tipo OpenGL (rendering vettoriale)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CH" noProof="0" dirty="0"/>
                        <a:t>Comprende anche sistemi ODE (Open Dynamics Engine) e Bullet</a:t>
                      </a:r>
                    </a:p>
                    <a:p>
                      <a: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</a:pPr>
                      <a:r>
                        <a:rPr lang="it-CH" noProof="0" dirty="0"/>
                        <a:t> </a:t>
                      </a:r>
                      <a:r>
                        <a:rPr lang="it-CH" sz="1800" noProof="0" dirty="0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Si tratta di </a:t>
                      </a:r>
                      <a:r>
                        <a:rPr lang="it-CH" sz="1800" noProof="0" dirty="0" err="1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physics</a:t>
                      </a:r>
                      <a:r>
                        <a:rPr lang="it-CH" sz="1800" noProof="0" dirty="0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 </a:t>
                      </a:r>
                      <a:r>
                        <a:rPr lang="it-CH" sz="1800" noProof="0" dirty="0" err="1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engine</a:t>
                      </a:r>
                      <a:r>
                        <a:rPr lang="it-CH" sz="1800" noProof="0" dirty="0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, dei software che permettono l’interazione fisicamente accurata tra il robot e altri oggetti</a:t>
                      </a:r>
                    </a:p>
                    <a:p>
                      <a: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</a:pPr>
                      <a:r>
                        <a:rPr lang="it-CH" sz="1800" noProof="0" dirty="0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Gestione delle collisioni e dei </a:t>
                      </a:r>
                    </a:p>
                    <a:p>
                      <a:pPr marL="457200" lvl="1" indent="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CH" sz="1800" noProof="0" dirty="0">
                          <a:solidFill>
                            <a:schemeClr val="tx1"/>
                          </a:solidFill>
                          <a:latin typeface="+mn-lt"/>
                          <a:ea typeface="ＭＳ Ｐゴシック" pitchFamily="-112" charset="-128"/>
                        </a:rPr>
                        <a:t>     movimenti</a:t>
                      </a:r>
                    </a:p>
                    <a:p>
                      <a:pPr marL="285750" lvl="1" indent="-285750" algn="just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È uno </a:t>
                      </a:r>
                      <a:r>
                        <a:rPr lang="it-CH" sz="18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strumento</a:t>
                      </a: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che permette di</a:t>
                      </a:r>
                    </a:p>
                    <a:p>
                      <a:pPr marL="0" lvl="1" indent="0" algn="just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it-CH" sz="18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simulare</a:t>
                      </a: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il </a:t>
                      </a:r>
                      <a:r>
                        <a:rPr lang="it-CH" sz="18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</a:t>
                      </a: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 </a:t>
                      </a:r>
                      <a:r>
                        <a:rPr lang="it-CH" sz="18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robot</a:t>
                      </a:r>
                    </a:p>
                    <a:p>
                      <a:pPr marL="0" lvl="1" indent="0" algn="just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in un ambiente personalizzato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00004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D62C5F5-B05B-444F-9BAD-F283185E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4988765"/>
            <a:ext cx="1661539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1F625B-7124-4EC0-8DDB-033A6B2B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132" y="394546"/>
            <a:ext cx="1086068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DC0128-01EF-48CA-9FFE-5950574EA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472" y="4518090"/>
            <a:ext cx="1080000" cy="1551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850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pacchetto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pacchetto</a:t>
            </a:r>
          </a:p>
        </p:txBody>
      </p:sp>
    </p:spTree>
    <p:extLst>
      <p:ext uri="{BB962C8B-B14F-4D97-AF65-F5344CB8AC3E}">
        <p14:creationId xmlns:p14="http://schemas.microsoft.com/office/powerpoint/2010/main" val="532085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pacchetto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Fondamentalmente ci sono due tipi di pacchetti che si possono usare: i pacchetti contenenti dei nodi e i pacchetti contenenti delle interfacce.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creare un pacchetto generico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 err="1">
                <a:highlight>
                  <a:srgbClr val="FFFF00"/>
                </a:highlight>
              </a:rPr>
              <a:t>ament_cmake</a:t>
            </a:r>
            <a:r>
              <a:rPr lang="it-CH" dirty="0">
                <a:highlight>
                  <a:srgbClr val="FFFF00"/>
                </a:highlight>
              </a:rPr>
              <a:t> </a:t>
            </a:r>
            <a:r>
              <a:rPr lang="it-CH" dirty="0"/>
              <a:t>		: questo parametro permette di creare un pacchetto di tipo </a:t>
            </a:r>
            <a:r>
              <a:rPr lang="it-CH" dirty="0" err="1"/>
              <a:t>cmake</a:t>
            </a:r>
            <a:endParaRPr lang="it-CH" dirty="0"/>
          </a:p>
          <a:p>
            <a:pPr marL="0" indent="0">
              <a:buNone/>
            </a:pPr>
            <a:r>
              <a:rPr lang="it-CH" dirty="0"/>
              <a:t>			  può essere rimpiazzato con </a:t>
            </a:r>
            <a:r>
              <a:rPr lang="it-CH" dirty="0" err="1">
                <a:highlight>
                  <a:srgbClr val="FFFF00"/>
                </a:highlight>
              </a:rPr>
              <a:t>ament_python</a:t>
            </a:r>
            <a:r>
              <a:rPr lang="it-CH" dirty="0">
                <a:highlight>
                  <a:srgbClr val="FFFF00"/>
                </a:highlight>
              </a:rPr>
              <a:t> </a:t>
            </a:r>
            <a:r>
              <a:rPr lang="it-CH" dirty="0"/>
              <a:t>se si vuole un pacchetto di tipo </a:t>
            </a:r>
            <a:r>
              <a:rPr lang="it-CH" dirty="0" err="1"/>
              <a:t>python</a:t>
            </a:r>
            <a:endParaRPr lang="it-CH" dirty="0"/>
          </a:p>
          <a:p>
            <a:pPr marL="0" indent="0">
              <a:buNone/>
            </a:pPr>
            <a:r>
              <a:rPr lang="it-CH" sz="18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it-CH" sz="18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it-CH" sz="18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	</a:t>
            </a:r>
            <a:r>
              <a:rPr lang="it-CH" kern="0" dirty="0"/>
              <a:t>: è</a:t>
            </a:r>
            <a:r>
              <a:rPr lang="en-US" kern="0" dirty="0"/>
              <a:t> il </a:t>
            </a:r>
            <a:r>
              <a:rPr lang="it-CH" kern="0" dirty="0"/>
              <a:t>nome del pacchetto</a:t>
            </a:r>
          </a:p>
          <a:p>
            <a:pPr marL="0" indent="0">
              <a:buNone/>
            </a:pPr>
            <a:r>
              <a:rPr lang="it-CH" kern="0" dirty="0"/>
              <a:t> </a:t>
            </a:r>
            <a:r>
              <a:rPr lang="it-CH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</a:t>
            </a:r>
            <a:r>
              <a:rPr lang="it-CH" kern="0" dirty="0" err="1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node</a:t>
            </a:r>
            <a:r>
              <a:rPr lang="it-CH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-name		</a:t>
            </a:r>
            <a:r>
              <a:rPr lang="it-CH" dirty="0"/>
              <a:t>: è un parametro opzionale che permette di impostare automaticamente il nome del 			  nodo</a:t>
            </a:r>
          </a:p>
          <a:p>
            <a:pPr marL="0" indent="0">
              <a:buNone/>
            </a:pPr>
            <a:r>
              <a:rPr lang="en-US" sz="18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</a:t>
            </a:r>
            <a:r>
              <a:rPr lang="it-CH" sz="1800" kern="0" dirty="0" err="1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dependencies</a:t>
            </a:r>
            <a:r>
              <a:rPr lang="it-CH" sz="18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	</a:t>
            </a:r>
            <a:r>
              <a:rPr lang="it-CH" dirty="0"/>
              <a:t>: è un parametro opzionale che permette di aggiungere automaticamente le 				  dipendenze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2852936"/>
            <a:ext cx="10657184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pkg create --build-type </a:t>
            </a:r>
            <a:r>
              <a:rPr lang="en-US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ament_cmake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--node-name 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node_name</a:t>
            </a:r>
            <a:r>
              <a:rPr lang="en-US" sz="2000" kern="0" dirty="0">
                <a:solidFill>
                  <a:srgbClr val="FFC901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--dependencies 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dependencies_names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945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pacchetto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Questa è la lista delle interfacce attualmente supportate:</a:t>
            </a:r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A8F5CDD6-7CB3-466A-A321-963096270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34390"/>
              </p:ext>
            </p:extLst>
          </p:nvPr>
        </p:nvGraphicFramePr>
        <p:xfrm>
          <a:off x="1056000" y="2391730"/>
          <a:ext cx="10080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68899816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2216861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47615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150078097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1093419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Primitive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Primitive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72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unsigned 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signed 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0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signed 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unsigned 64-bit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unit8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unsigned 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float32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bit IEEE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07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signed 16-bit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64 bit IEEE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uint16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unsigned 16-bit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46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signed 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secs/</a:t>
                      </a:r>
                      <a:r>
                        <a:rPr lang="en-US" dirty="0" err="1"/>
                        <a:t>nsecs</a:t>
                      </a:r>
                      <a:r>
                        <a:rPr lang="en-US" dirty="0"/>
                        <a:t> unsigned 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38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unsigned 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secs/</a:t>
                      </a:r>
                      <a:r>
                        <a:rPr lang="en-US" dirty="0" err="1"/>
                        <a:t>nsecs</a:t>
                      </a:r>
                      <a:r>
                        <a:rPr lang="en-US" dirty="0"/>
                        <a:t> signed 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09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709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pacchetto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il corretto funzionamento dei pacchetti, è </a:t>
            </a:r>
            <a:r>
              <a:rPr lang="it-CH" b="1" dirty="0"/>
              <a:t>imperativo</a:t>
            </a:r>
            <a:r>
              <a:rPr lang="it-CH" dirty="0"/>
              <a:t> che i </a:t>
            </a:r>
            <a:r>
              <a:rPr lang="it-CH" b="1" dirty="0"/>
              <a:t>nomi</a:t>
            </a:r>
            <a:r>
              <a:rPr lang="it-CH" dirty="0"/>
              <a:t> di </a:t>
            </a:r>
            <a:r>
              <a:rPr lang="it-CH" b="1" dirty="0"/>
              <a:t>nodi, classi, variabili, ecc</a:t>
            </a:r>
            <a:r>
              <a:rPr lang="it-CH" dirty="0"/>
              <a:t>. seguano la </a:t>
            </a:r>
            <a:r>
              <a:rPr lang="it-CH" b="1" dirty="0"/>
              <a:t>seguente convenzione</a:t>
            </a:r>
            <a:r>
              <a:rPr lang="it-CH" dirty="0"/>
              <a:t>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A8F5CDD6-7CB3-466A-A321-963096270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00748"/>
              </p:ext>
            </p:extLst>
          </p:nvPr>
        </p:nvGraphicFramePr>
        <p:xfrm>
          <a:off x="431800" y="2261448"/>
          <a:ext cx="113284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832">
                  <a:extLst>
                    <a:ext uri="{9D8B030D-6E8A-4147-A177-3AD203B41FA5}">
                      <a16:colId xmlns:a16="http://schemas.microsoft.com/office/drawing/2014/main" val="368899816"/>
                    </a:ext>
                  </a:extLst>
                </a:gridCol>
                <a:gridCol w="3110401">
                  <a:extLst>
                    <a:ext uri="{9D8B030D-6E8A-4147-A177-3AD203B41FA5}">
                      <a16:colId xmlns:a16="http://schemas.microsoft.com/office/drawing/2014/main" val="2221686127"/>
                    </a:ext>
                  </a:extLst>
                </a:gridCol>
                <a:gridCol w="404564">
                  <a:extLst>
                    <a:ext uri="{9D8B030D-6E8A-4147-A177-3AD203B41FA5}">
                      <a16:colId xmlns:a16="http://schemas.microsoft.com/office/drawing/2014/main" val="1924761506"/>
                    </a:ext>
                  </a:extLst>
                </a:gridCol>
                <a:gridCol w="2245675">
                  <a:extLst>
                    <a:ext uri="{9D8B030D-6E8A-4147-A177-3AD203B41FA5}">
                      <a16:colId xmlns:a16="http://schemas.microsoft.com/office/drawing/2014/main" val="2150078097"/>
                    </a:ext>
                  </a:extLst>
                </a:gridCol>
                <a:gridCol w="3215928">
                  <a:extLst>
                    <a:ext uri="{9D8B030D-6E8A-4147-A177-3AD203B41FA5}">
                      <a16:colId xmlns:a16="http://schemas.microsoft.com/office/drawing/2014/main" val="1093419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noProof="0" dirty="0"/>
                        <a:t>Convenzione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CH" noProof="0" dirty="0"/>
                        <a:t>Convenzione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72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node_name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CH" noProof="0" dirty="0"/>
                        <a:t>Caratteri minuscoli separati con ‘_’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ActionName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Prima lettera maiuscola di ogni parola, senza spazi o ‘_’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0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ClassName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Prima lettera maiuscola di ogni parola, senza spazi o ‘_’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ServiceName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Prima lettera maiuscola di ogni parola, senza spazi o ‘_’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2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interface_name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Caratteri minuscoli separati con ‘_’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MessageName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Prima lettera maiuscola di ogni parola, senza spazi o ‘_’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07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interfacevariable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CH" noProof="0" dirty="0"/>
                        <a:t>Caratteri minuscoli senza spaziature o ‘_’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package_name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t-CH" noProof="0" dirty="0"/>
                        <a:t>Caratteri minuscoli separati con ‘_’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it-CH" noProof="0" dirty="0"/>
                        <a:t>&lt;</a:t>
                      </a:r>
                      <a:r>
                        <a:rPr lang="it-CH" noProof="0" dirty="0" err="1"/>
                        <a:t>ScriptName</a:t>
                      </a:r>
                      <a:r>
                        <a:rPr lang="it-CH" noProof="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CH" noProof="0" dirty="0"/>
                        <a:t>Prima lettera maiuscola di ogni parola, senza spazi o ‘_’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CH" noProof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it-CH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it-CH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46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862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pacchetto di tipo interfaccia</a:t>
            </a:r>
          </a:p>
        </p:txBody>
      </p:sp>
    </p:spTree>
    <p:extLst>
      <p:ext uri="{BB962C8B-B14F-4D97-AF65-F5344CB8AC3E}">
        <p14:creationId xmlns:p14="http://schemas.microsoft.com/office/powerpoint/2010/main" val="457435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È necessario creare un’interfaccia usando un pacchetto di tipo ‘</a:t>
            </a:r>
            <a:r>
              <a:rPr lang="it-CH" dirty="0" err="1"/>
              <a:t>CMake</a:t>
            </a:r>
            <a:r>
              <a:rPr lang="it-CH" dirty="0"/>
              <a:t>’, perché attualmente non è possibile generare files di tipo ‘.msg’, ‘.</a:t>
            </a:r>
            <a:r>
              <a:rPr lang="it-CH" dirty="0" err="1"/>
              <a:t>srv</a:t>
            </a:r>
            <a:r>
              <a:rPr lang="it-CH" dirty="0"/>
              <a:t>’ o ‘.action’, necessari alle interfacce, con un pacchetto di tipo ‘Python’.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generare un’interfaccia bisogna quindi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Il pacchetto deve essere generato all’interno della cartella (directory) </a:t>
            </a:r>
            <a:r>
              <a:rPr lang="it-CH" dirty="0">
                <a:latin typeface="Lucida Console" panose="020B0609040504020204" pitchFamily="49" charset="0"/>
              </a:rPr>
              <a:t>‘/</a:t>
            </a:r>
            <a:r>
              <a:rPr lang="it-CH" dirty="0" err="1">
                <a:latin typeface="Lucida Console" panose="020B0609040504020204" pitchFamily="49" charset="0"/>
              </a:rPr>
              <a:t>src</a:t>
            </a:r>
            <a:r>
              <a:rPr lang="it-CH" dirty="0">
                <a:latin typeface="Lucida Console" panose="020B0609040504020204" pitchFamily="49" charset="0"/>
              </a:rPr>
              <a:t>’ </a:t>
            </a:r>
            <a:r>
              <a:rPr lang="it-CH" dirty="0"/>
              <a:t>del workspace!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2780928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pkg create --build-type </a:t>
            </a:r>
            <a:r>
              <a:rPr lang="en-US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ament_cmake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E9CEB7-6A4C-4B93-A864-78AF9D9361FF}"/>
              </a:ext>
            </a:extLst>
          </p:cNvPr>
          <p:cNvSpPr txBox="1"/>
          <p:nvPr/>
        </p:nvSpPr>
        <p:spPr bwMode="auto">
          <a:xfrm>
            <a:off x="767408" y="3501008"/>
            <a:ext cx="10657184" cy="19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package_name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include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 err="1">
                <a:latin typeface="Arial Unicode MS"/>
              </a:rPr>
              <a:t>src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</a:t>
            </a:r>
            <a:r>
              <a:rPr kumimoji="0" lang="it-CH" altLang="it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CMakeLists.tx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sz="2000" dirty="0">
                <a:latin typeface="Arial Unicode MS"/>
              </a:rPr>
              <a:t>└── package.xml</a:t>
            </a:r>
          </a:p>
        </p:txBody>
      </p:sp>
    </p:spTree>
    <p:extLst>
      <p:ext uri="{BB962C8B-B14F-4D97-AF65-F5344CB8AC3E}">
        <p14:creationId xmlns:p14="http://schemas.microsoft.com/office/powerpoint/2010/main" val="3497715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Secondo il tipo di interfaccia che si desidera, si può digitare una delle seguenti linee secondo il bisogno: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Queste genereranno delle directory (ovvero delle cartelle) che conterranno le interfacce vere e proprie.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generare l’interfaccia di tipo msg digitare (esempio):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>
                <a:latin typeface="Lucida Console" panose="020B0609040504020204" pitchFamily="49" charset="0"/>
              </a:rPr>
              <a:t>msg</a:t>
            </a:r>
            <a:r>
              <a:rPr lang="it-CH" dirty="0"/>
              <a:t> 	: è la directory dell’interfaccia</a:t>
            </a:r>
          </a:p>
          <a:p>
            <a:pPr marL="0" indent="0">
              <a:buNone/>
            </a:pPr>
            <a:r>
              <a:rPr lang="en-US" sz="18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Numero</a:t>
            </a:r>
            <a:r>
              <a:rPr lang="en-US" sz="18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	</a:t>
            </a:r>
            <a:r>
              <a:rPr lang="en-US" kern="0" dirty="0"/>
              <a:t>: è il </a:t>
            </a:r>
            <a:r>
              <a:rPr lang="en-US" kern="0" dirty="0" err="1"/>
              <a:t>nome</a:t>
            </a:r>
            <a:r>
              <a:rPr lang="en-US" kern="0" dirty="0"/>
              <a:t> </a:t>
            </a:r>
            <a:r>
              <a:rPr lang="en-US" kern="0" dirty="0" err="1"/>
              <a:t>dell’interfaccia</a:t>
            </a:r>
            <a:endParaRPr lang="it-CH" dirty="0"/>
          </a:p>
          <a:p>
            <a:pPr marL="0" indent="0">
              <a:buNone/>
            </a:pPr>
            <a:r>
              <a:rPr lang="en-US" sz="18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.msg	</a:t>
            </a:r>
            <a:r>
              <a:rPr lang="en-US" kern="0" dirty="0"/>
              <a:t>: è il </a:t>
            </a:r>
            <a:r>
              <a:rPr lang="en-US" kern="0" dirty="0" err="1"/>
              <a:t>nome</a:t>
            </a:r>
            <a:r>
              <a:rPr lang="en-US" kern="0" dirty="0"/>
              <a:t> </a:t>
            </a:r>
            <a:r>
              <a:rPr lang="en-US" kern="0" dirty="0" err="1"/>
              <a:t>dell’estenzione</a:t>
            </a:r>
            <a:r>
              <a:rPr lang="en-US" kern="0" dirty="0"/>
              <a:t> </a:t>
            </a:r>
            <a:r>
              <a:rPr lang="en-US" kern="0" dirty="0" err="1"/>
              <a:t>dell’interfaccia</a:t>
            </a: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1916832"/>
            <a:ext cx="10657184" cy="1046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mkdir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msg 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per un’interfaccia .msg di tipo 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message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(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topic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)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mkdir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srv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per un’interfaccia .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srv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di tipo service (service)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mkdir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action 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per un’interfaccia .action di tipo action (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aciton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32A29D-F704-49CC-B17C-17A093A83EEA}"/>
              </a:ext>
            </a:extLst>
          </p:cNvPr>
          <p:cNvSpPr txBox="1"/>
          <p:nvPr/>
        </p:nvSpPr>
        <p:spPr bwMode="auto">
          <a:xfrm>
            <a:off x="767408" y="4221088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msg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cat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&gt; ‘Numero.msg’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367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un’interfaccia di tipo msg (esempio):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un’interfaccia di tipo msg che usa come struttura anche un’altra interfaccia già esistente: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float64</a:t>
            </a:r>
            <a:r>
              <a:rPr lang="it-CH" dirty="0"/>
              <a:t>		: è il tipo della variabile</a:t>
            </a:r>
            <a:endParaRPr lang="en-US" sz="18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indent="0">
              <a:buNone/>
            </a:pPr>
            <a:r>
              <a:rPr lang="en-US" sz="1800" kern="0" dirty="0" err="1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raggio</a:t>
            </a:r>
            <a:r>
              <a:rPr lang="it-CH" dirty="0"/>
              <a:t>			: è il nome della variabile</a:t>
            </a:r>
            <a:endParaRPr lang="en-US" sz="1800" kern="0" dirty="0">
              <a:solidFill>
                <a:srgbClr val="990099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indent="0">
              <a:buNone/>
            </a:pPr>
            <a:r>
              <a:rPr lang="en-US" sz="1800" kern="0" dirty="0" err="1">
                <a:solidFill>
                  <a:schemeClr val="accent4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geometry_msgs</a:t>
            </a:r>
            <a:r>
              <a:rPr lang="en-US" sz="1800" kern="0" dirty="0">
                <a:solidFill>
                  <a:schemeClr val="accent4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/Point</a:t>
            </a:r>
            <a:r>
              <a:rPr lang="it-CH" sz="1800" kern="0" dirty="0">
                <a:solidFill>
                  <a:schemeClr val="accent4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	</a:t>
            </a:r>
            <a:r>
              <a:rPr lang="it-CH" dirty="0"/>
              <a:t>: è la directory dell’interfaccia preesistente usata come tipo</a:t>
            </a:r>
          </a:p>
          <a:p>
            <a:pPr marL="2628900" lvl="6" indent="0">
              <a:buNone/>
            </a:pPr>
            <a:r>
              <a:rPr lang="it-CH" sz="1800" dirty="0"/>
              <a:t>    per includere automaticamente questa interfaccia al momento della reazione del     	  pacchetto aggiungere </a:t>
            </a:r>
            <a:r>
              <a:rPr lang="it-CH" sz="2000" dirty="0">
                <a:solidFill>
                  <a:schemeClr val="accent6"/>
                </a:solidFill>
                <a:latin typeface="Lucida Console" panose="020B0609040504020204" pitchFamily="49" charset="0"/>
              </a:rPr>
              <a:t>--</a:t>
            </a:r>
            <a:r>
              <a:rPr lang="it-CH" sz="2000" dirty="0" err="1">
                <a:solidFill>
                  <a:schemeClr val="accent6"/>
                </a:solidFill>
                <a:latin typeface="Lucida Console" panose="020B0609040504020204" pitchFamily="49" charset="0"/>
              </a:rPr>
              <a:t>dependencies</a:t>
            </a:r>
            <a:r>
              <a:rPr lang="it-CH" sz="2000" dirty="0">
                <a:solidFill>
                  <a:schemeClr val="accent6"/>
                </a:solidFill>
                <a:latin typeface="Lucida Console" panose="020B0609040504020204" pitchFamily="49" charset="0"/>
              </a:rPr>
              <a:t> </a:t>
            </a:r>
            <a:r>
              <a:rPr lang="it-CH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geometry_msgs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48F7AB-5E76-45A7-A44D-88B5AF49AB9D}"/>
              </a:ext>
            </a:extLst>
          </p:cNvPr>
          <p:cNvSpPr txBox="1"/>
          <p:nvPr/>
        </p:nvSpPr>
        <p:spPr bwMode="auto">
          <a:xfrm>
            <a:off x="767408" y="191683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numero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32A29D-F704-49CC-B17C-17A093A83EEA}"/>
              </a:ext>
            </a:extLst>
          </p:cNvPr>
          <p:cNvSpPr txBox="1"/>
          <p:nvPr/>
        </p:nvSpPr>
        <p:spPr bwMode="auto">
          <a:xfrm>
            <a:off x="767408" y="2868032"/>
            <a:ext cx="10657184" cy="18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msg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cat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&gt; ‘Sfera.msg’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endParaRPr lang="en-US" sz="2000" kern="0" dirty="0">
              <a:solidFill>
                <a:schemeClr val="accent6">
                  <a:lumMod val="50000"/>
                </a:schemeClr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float64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raggio</a:t>
            </a:r>
            <a:endParaRPr lang="en-US" sz="2000" kern="0" dirty="0">
              <a:solidFill>
                <a:srgbClr val="990099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 err="1">
                <a:solidFill>
                  <a:schemeClr val="accent4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geometry_msgs</a:t>
            </a:r>
            <a:r>
              <a:rPr lang="en-US" sz="2000" kern="0" dirty="0">
                <a:solidFill>
                  <a:schemeClr val="accent4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/Point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centro</a:t>
            </a:r>
            <a:endParaRPr lang="en-US" sz="2000" kern="0" dirty="0">
              <a:solidFill>
                <a:srgbClr val="990099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296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un’interfaccia di tipo </a:t>
            </a:r>
            <a:r>
              <a:rPr lang="it-CH" dirty="0" err="1"/>
              <a:t>srv</a:t>
            </a:r>
            <a:r>
              <a:rPr lang="it-CH" dirty="0"/>
              <a:t> (esempio):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 </a:t>
            </a:r>
            <a:r>
              <a:rPr lang="it-CH" dirty="0"/>
              <a:t>	: è il tipo della variabile</a:t>
            </a:r>
            <a:endParaRPr lang="en-US" sz="18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 </a:t>
            </a:r>
            <a:r>
              <a:rPr lang="it-CH" dirty="0"/>
              <a:t>	: è il nome della variabile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32A29D-F704-49CC-B17C-17A093A83EEA}"/>
              </a:ext>
            </a:extLst>
          </p:cNvPr>
          <p:cNvSpPr txBox="1"/>
          <p:nvPr/>
        </p:nvSpPr>
        <p:spPr bwMode="auto">
          <a:xfrm>
            <a:off x="767408" y="2852936"/>
            <a:ext cx="10657184" cy="19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b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---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somma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83DD8C-1EB4-417C-BD18-DE63BA4A195B}"/>
              </a:ext>
            </a:extLst>
          </p:cNvPr>
          <p:cNvSpPr txBox="1"/>
          <p:nvPr/>
        </p:nvSpPr>
        <p:spPr bwMode="auto">
          <a:xfrm>
            <a:off x="767408" y="1959804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srv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cat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&gt; ‘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TreNumeri.srv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’</a:t>
            </a:r>
            <a:endParaRPr lang="en-US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2946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un’interfaccia di tipo action (esempio):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en-US" sz="18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 </a:t>
            </a:r>
            <a:r>
              <a:rPr lang="it-CH" dirty="0"/>
              <a:t>	: è il tipo della variabile</a:t>
            </a:r>
            <a:endParaRPr lang="en-US" sz="18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marL="0" indent="0">
              <a:buNone/>
            </a:pPr>
            <a:r>
              <a:rPr lang="en-US" sz="18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 </a:t>
            </a:r>
            <a:r>
              <a:rPr lang="it-CH" dirty="0"/>
              <a:t>	: è il nome della variabile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32A29D-F704-49CC-B17C-17A093A83EEA}"/>
              </a:ext>
            </a:extLst>
          </p:cNvPr>
          <p:cNvSpPr txBox="1"/>
          <p:nvPr/>
        </p:nvSpPr>
        <p:spPr bwMode="auto">
          <a:xfrm>
            <a:off x="767408" y="2858740"/>
            <a:ext cx="10657184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b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---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int64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somma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---</a:t>
            </a:r>
          </a:p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>
                    <a:lumMod val="5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</a:rPr>
              <a:t>string</a:t>
            </a:r>
            <a:r>
              <a:rPr lang="en-US" sz="2000" kern="0" dirty="0">
                <a:solidFill>
                  <a:srgbClr val="990099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msg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83DD8C-1EB4-417C-BD18-DE63BA4A195B}"/>
              </a:ext>
            </a:extLst>
          </p:cNvPr>
          <p:cNvSpPr txBox="1"/>
          <p:nvPr/>
        </p:nvSpPr>
        <p:spPr bwMode="auto">
          <a:xfrm>
            <a:off x="767408" y="1959804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cd</a:t>
            </a:r>
            <a:r>
              <a:rPr lang="it-CH" sz="2000" kern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action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cat</a:t>
            </a:r>
            <a:r>
              <a:rPr lang="it-CH" sz="2000" kern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&gt; ‘Somma.action’</a:t>
            </a:r>
            <a:endParaRPr lang="it-CH" sz="2000" kern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972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it-CH" dirty="0"/>
              <a:t>Strumenti di supporto - esempi</a:t>
            </a:r>
          </a:p>
        </p:txBody>
      </p:sp>
      <p:graphicFrame>
        <p:nvGraphicFramePr>
          <p:cNvPr id="4" name="Tabella 7">
            <a:extLst>
              <a:ext uri="{FF2B5EF4-FFF2-40B4-BE49-F238E27FC236}">
                <a16:creationId xmlns:a16="http://schemas.microsoft.com/office/drawing/2014/main" id="{02DF382A-13F2-42D4-B2D1-FE7F9D1E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507565"/>
              </p:ext>
            </p:extLst>
          </p:nvPr>
        </p:nvGraphicFramePr>
        <p:xfrm>
          <a:off x="431800" y="1772816"/>
          <a:ext cx="11328400" cy="4635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715082454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1052584207"/>
                    </a:ext>
                  </a:extLst>
                </a:gridCol>
              </a:tblGrid>
              <a:tr h="371531"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 err="1"/>
                        <a:t>RViz</a:t>
                      </a:r>
                      <a:endParaRPr lang="it-CH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noProof="0" dirty="0"/>
                        <a:t>Gazebo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5936"/>
                  </a:ext>
                </a:extLst>
              </a:tr>
              <a:tr h="4263687">
                <a:tc>
                  <a:txBody>
                    <a:bodyPr/>
                    <a:lstStyle/>
                    <a:p>
                      <a:r>
                        <a:rPr lang="it-CH" noProof="0" dirty="0"/>
                        <a:t>Spostamenti reali in una mappa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it-CH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Simulazione in un ambiente ricreato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5400004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D62C5F5-B05B-444F-9BAD-F283185E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5528765"/>
            <a:ext cx="1107693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ADFF8D-B3AD-4A16-B251-1E49A2ADA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8" y="2517362"/>
            <a:ext cx="5580000" cy="2656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5631C1F-73B6-4679-9E1C-3A0D18384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624" y="2276872"/>
            <a:ext cx="5580000" cy="3137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DC0128-01EF-48CA-9FFE-5950574EA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7953" y="5528765"/>
            <a:ext cx="501137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4073ED6-DC44-40DC-9CA6-058AB416D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4132" y="394546"/>
            <a:ext cx="1086068" cy="12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1584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 struttura del pacchetto sarà quindi (esempio):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E9CEB7-6A4C-4B93-A864-78AF9D9361FF}"/>
              </a:ext>
            </a:extLst>
          </p:cNvPr>
          <p:cNvSpPr txBox="1"/>
          <p:nvPr/>
        </p:nvSpPr>
        <p:spPr bwMode="auto">
          <a:xfrm>
            <a:off x="767408" y="1985352"/>
            <a:ext cx="10657184" cy="25237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my_node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include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 err="1">
                <a:latin typeface="Arial Unicode MS"/>
              </a:rPr>
              <a:t>src</a:t>
            </a:r>
            <a:r>
              <a:rPr lang="it-CH" altLang="it-CH" sz="2000" dirty="0">
                <a:latin typeface="Arial Unicode MS"/>
              </a:rPr>
              <a:t>	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</a:t>
            </a:r>
            <a:r>
              <a:rPr kumimoji="0" lang="it-CH" altLang="it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CMakeLists.tx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sz="2000" dirty="0">
                <a:latin typeface="Arial Unicode MS"/>
              </a:rPr>
              <a:t> package.xml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sz="2000" dirty="0">
                <a:latin typeface="Arial Unicode MS"/>
              </a:rPr>
              <a:t>└──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msg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          └</a:t>
            </a:r>
            <a:r>
              <a:rPr lang="it-CH" sz="2000" dirty="0">
                <a:latin typeface="Arial Unicode MS"/>
              </a:rPr>
              <a:t>── Numero.msg</a:t>
            </a:r>
          </a:p>
        </p:txBody>
      </p:sp>
    </p:spTree>
    <p:extLst>
      <p:ext uri="{BB962C8B-B14F-4D97-AF65-F5344CB8AC3E}">
        <p14:creationId xmlns:p14="http://schemas.microsoft.com/office/powerpoint/2010/main" val="3430243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Prima di poter utilizzare l’interfaccia, bisogna aggiungere l’interfaccia e le sue dipendenze nel CMackeLists.txt file come segue: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BCF3AA-DC25-4BB1-9E8A-971C22F21840}"/>
              </a:ext>
            </a:extLst>
          </p:cNvPr>
          <p:cNvSpPr txBox="1"/>
          <p:nvPr/>
        </p:nvSpPr>
        <p:spPr bwMode="auto">
          <a:xfrm>
            <a:off x="767408" y="2132856"/>
            <a:ext cx="10657184" cy="4370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[...]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find_package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(&lt;</a:t>
            </a: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dependency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REQUIRED)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ADD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find_package</a:t>
            </a: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(</a:t>
            </a:r>
            <a:r>
              <a:rPr lang="it-CH" altLang="it-CH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 REQUIRED) </a:t>
            </a:r>
            <a:endParaRPr lang="it-CH" sz="2000" kern="0" dirty="0">
              <a:highlight>
                <a:srgbClr val="FFFF00"/>
              </a:highlight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find_package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rosidl_default_generators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REQUIRED)</a:t>
            </a:r>
          </a:p>
          <a:p>
            <a:pPr lvl="1" eaLnBrk="0" hangingPunct="0">
              <a:spcBef>
                <a:spcPct val="20000"/>
              </a:spcBef>
            </a:pP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rosidl_generate_interfaces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(${PROJECT_NAME}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"msg/Sfera.msg"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DEPENDENCIES </a:t>
            </a:r>
            <a:r>
              <a:rPr lang="en-US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en-US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/Point</a:t>
            </a:r>
            <a:endParaRPr lang="it-CH" sz="2000" kern="0" dirty="0">
              <a:highlight>
                <a:srgbClr val="FFFF00"/>
              </a:highlight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)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if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(BUILD_TESTING)</a:t>
            </a:r>
            <a:endParaRPr lang="it-CH" sz="2000" kern="0" dirty="0">
              <a:solidFill>
                <a:schemeClr val="accent5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[...]</a:t>
            </a:r>
          </a:p>
        </p:txBody>
      </p:sp>
    </p:spTree>
    <p:extLst>
      <p:ext uri="{BB962C8B-B14F-4D97-AF65-F5344CB8AC3E}">
        <p14:creationId xmlns:p14="http://schemas.microsoft.com/office/powerpoint/2010/main" val="3197579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Infine bisogna aggiungere l’interfaccia e le sue dipendenze nel packages.xml file come segue: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Queste righe di codice servono per cerare il pacchetto dell’interfaccia.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BCF3AA-DC25-4BB1-9E8A-971C22F21840}"/>
              </a:ext>
            </a:extLst>
          </p:cNvPr>
          <p:cNvSpPr txBox="1"/>
          <p:nvPr/>
        </p:nvSpPr>
        <p:spPr bwMode="auto">
          <a:xfrm>
            <a:off x="767408" y="2060848"/>
            <a:ext cx="10657184" cy="34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[...]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&lt;/export&gt;</a:t>
            </a:r>
          </a:p>
          <a:p>
            <a:pPr lvl="2" eaLnBrk="0" hangingPunct="0">
              <a:spcBef>
                <a:spcPct val="20000"/>
              </a:spcBef>
            </a:pP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# ADD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altLang="it-CH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depend</a:t>
            </a: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  <a:r>
              <a:rPr lang="it-CH" altLang="it-CH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geometry_msgs</a:t>
            </a: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&lt;/</a:t>
            </a:r>
            <a:r>
              <a:rPr lang="it-CH" altLang="it-CH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depend</a:t>
            </a:r>
            <a:r>
              <a:rPr lang="it-CH" altLang="it-CH" sz="2000" kern="0" dirty="0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endParaRPr lang="en-US" sz="2000" kern="0" dirty="0">
              <a:solidFill>
                <a:schemeClr val="accent5"/>
              </a:solidFill>
              <a:highlight>
                <a:srgbClr val="FFFF00"/>
              </a:highlight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build_depend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rosidl_default_generators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build_depend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exec_depend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rosidl_default_runtime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exec_depend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member_of_group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rosidl_interface_packages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member_of_group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&lt;/package&gt;</a:t>
            </a:r>
          </a:p>
        </p:txBody>
      </p:sp>
    </p:spTree>
    <p:extLst>
      <p:ext uri="{BB962C8B-B14F-4D97-AF65-F5344CB8AC3E}">
        <p14:creationId xmlns:p14="http://schemas.microsoft.com/office/powerpoint/2010/main" val="4063865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compilare il pacchetto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esempio: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Quest’operazione va svolta alla radice del workspace!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rendere disponibile le modifiche e l’aggiunta dell’interfaccia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F34509-764A-4080-8671-A7E39A38AF0C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colcon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build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--packages-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select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E88DBA-362E-451E-9809-EA6F2C0B9AB2}"/>
              </a:ext>
            </a:extLst>
          </p:cNvPr>
          <p:cNvSpPr txBox="1"/>
          <p:nvPr/>
        </p:nvSpPr>
        <p:spPr bwMode="auto">
          <a:xfrm>
            <a:off x="767408" y="519325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. install/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setup.bash</a:t>
            </a:r>
            <a:endParaRPr lang="en-US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B1E682-2A9C-4DB8-8AE1-83EDD246207C}"/>
              </a:ext>
            </a:extLst>
          </p:cNvPr>
          <p:cNvSpPr txBox="1"/>
          <p:nvPr/>
        </p:nvSpPr>
        <p:spPr bwMode="auto">
          <a:xfrm>
            <a:off x="767408" y="317703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colcon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build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--packages-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select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my_node</a:t>
            </a:r>
            <a:endParaRPr lang="it-CH" sz="2000" kern="0" dirty="0">
              <a:solidFill>
                <a:srgbClr val="FF01DB"/>
              </a:solidFill>
              <a:latin typeface="Lucida Console" panose="020B0609040504020204" pitchFamily="49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19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verificare che la creazione delle interfacce ha avuto successo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esempio digitando: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Dovrebbe apparire la seguente risposta: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F34509-764A-4080-8671-A7E39A38AF0C}"/>
              </a:ext>
            </a:extLst>
          </p:cNvPr>
          <p:cNvSpPr txBox="1"/>
          <p:nvPr/>
        </p:nvSpPr>
        <p:spPr bwMode="auto">
          <a:xfrm>
            <a:off x="767408" y="195289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interface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show 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package_name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&gt;/&lt;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source_folder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&gt;/&lt;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file_name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5D6962-18D9-4AC0-A85E-68BEADEFA75B}"/>
              </a:ext>
            </a:extLst>
          </p:cNvPr>
          <p:cNvSpPr txBox="1"/>
          <p:nvPr/>
        </p:nvSpPr>
        <p:spPr bwMode="auto">
          <a:xfrm>
            <a:off x="767408" y="285293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interface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show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my_node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/msg/Numero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954015-CB7D-42C4-8F21-9A1E210A0666}"/>
              </a:ext>
            </a:extLst>
          </p:cNvPr>
          <p:cNvSpPr txBox="1"/>
          <p:nvPr/>
        </p:nvSpPr>
        <p:spPr bwMode="auto">
          <a:xfrm>
            <a:off x="767408" y="3861048"/>
            <a:ext cx="10657184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int64 numero</a:t>
            </a:r>
            <a:endParaRPr lang="it-CH" sz="2000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767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C07E88-85E0-4C2D-99CF-915ED7B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AF29-B223-4D9C-8EAB-AB2506ADD1D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90840F-7299-49E8-899A-75D0E623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0489-DF55-4EAB-B884-DA4434E1530C}" type="slidenum">
              <a:rPr lang="it-IT" altLang="en-US" smtClean="0"/>
              <a:pPr/>
              <a:t>75</a:t>
            </a:fld>
            <a:endParaRPr lang="it-IT" alt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E4D9BE7-0374-41A5-B338-667CAF7785D9}"/>
              </a:ext>
            </a:extLst>
          </p:cNvPr>
          <p:cNvSpPr txBox="1">
            <a:spLocks/>
          </p:cNvSpPr>
          <p:nvPr/>
        </p:nvSpPr>
        <p:spPr bwMode="auto">
          <a:xfrm>
            <a:off x="432000" y="1854000"/>
            <a:ext cx="11359085" cy="21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9pPr>
          </a:lstStyle>
          <a:p>
            <a:r>
              <a:rPr lang="it-CH" kern="0" dirty="0"/>
              <a:t>Seconda esercitazione con Docker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274E5B3-0C10-4DFE-9529-E84383D126B9}"/>
              </a:ext>
            </a:extLst>
          </p:cNvPr>
          <p:cNvSpPr txBox="1">
            <a:spLocks/>
          </p:cNvSpPr>
          <p:nvPr/>
        </p:nvSpPr>
        <p:spPr bwMode="auto">
          <a:xfrm>
            <a:off x="335360" y="2781300"/>
            <a:ext cx="1099304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sz="1800" kern="0" dirty="0">
                <a:solidFill>
                  <a:schemeClr val="bg1"/>
                </a:solidFill>
              </a:rPr>
              <a:t>Andare alla voce ‘Create a workspace' del corso</a:t>
            </a:r>
          </a:p>
        </p:txBody>
      </p:sp>
    </p:spTree>
    <p:extLst>
      <p:ext uri="{BB962C8B-B14F-4D97-AF65-F5344CB8AC3E}">
        <p14:creationId xmlns:p14="http://schemas.microsoft.com/office/powerpoint/2010/main" val="4049624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pacchetto di tipo </a:t>
            </a:r>
            <a:r>
              <a:rPr lang="it-CH" dirty="0" err="1">
                <a:solidFill>
                  <a:schemeClr val="bg1"/>
                </a:solidFill>
              </a:rPr>
              <a:t>topic</a:t>
            </a:r>
            <a:endParaRPr lang="it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721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creare un pacchetto generico, per esempio un nodo con </a:t>
            </a:r>
            <a:r>
              <a:rPr lang="it-CH" dirty="0" err="1"/>
              <a:t>topic</a:t>
            </a:r>
            <a:r>
              <a:rPr lang="it-CH" dirty="0"/>
              <a:t>, si può digitare: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Per esempio: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Il pacchetto deve essere generato all’interno della cartella (directory) </a:t>
            </a:r>
            <a:r>
              <a:rPr lang="it-CH" dirty="0">
                <a:latin typeface="Lucida Console" panose="020B0609040504020204" pitchFamily="49" charset="0"/>
              </a:rPr>
              <a:t>‘/</a:t>
            </a:r>
            <a:r>
              <a:rPr lang="it-CH" dirty="0" err="1">
                <a:latin typeface="Lucida Console" panose="020B0609040504020204" pitchFamily="49" charset="0"/>
              </a:rPr>
              <a:t>src</a:t>
            </a:r>
            <a:r>
              <a:rPr lang="it-CH" dirty="0">
                <a:latin typeface="Lucida Console" panose="020B0609040504020204" pitchFamily="49" charset="0"/>
              </a:rPr>
              <a:t>’ </a:t>
            </a:r>
            <a:r>
              <a:rPr lang="it-CH" dirty="0"/>
              <a:t>del workspace!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F34509-764A-4080-8671-A7E39A38AF0C}"/>
              </a:ext>
            </a:extLst>
          </p:cNvPr>
          <p:cNvSpPr txBox="1"/>
          <p:nvPr/>
        </p:nvSpPr>
        <p:spPr bwMode="auto">
          <a:xfrm>
            <a:off x="767408" y="1938278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pkg create --build-type </a:t>
            </a:r>
            <a:r>
              <a:rPr lang="en-US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ament_python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en-US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--dependencies 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dependencies_names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245474-D29E-4DB3-9237-54548FE20645}"/>
              </a:ext>
            </a:extLst>
          </p:cNvPr>
          <p:cNvSpPr txBox="1"/>
          <p:nvPr/>
        </p:nvSpPr>
        <p:spPr bwMode="auto">
          <a:xfrm>
            <a:off x="767408" y="3284984"/>
            <a:ext cx="10657184" cy="6771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ros2 pkg create --build-type </a:t>
            </a:r>
            <a:r>
              <a:rPr lang="en-US" sz="2000" kern="0" dirty="0" err="1">
                <a:highlight>
                  <a:srgbClr val="FFFF00"/>
                </a:highlight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ament_python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my_topic</a:t>
            </a:r>
            <a:endParaRPr lang="en-US" sz="2000" kern="0" dirty="0">
              <a:solidFill>
                <a:srgbClr val="FF01DB"/>
              </a:solidFill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lang="en-US" sz="2000" kern="0" dirty="0">
                <a:solidFill>
                  <a:schemeClr val="accent6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--dependencies </a:t>
            </a:r>
            <a:r>
              <a:rPr 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my_node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/msg/</a:t>
            </a:r>
            <a:r>
              <a:rPr lang="en-US" sz="2000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Numero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4886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La struttura del pacchetto risultante sarà quindi: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E9CEB7-6A4C-4B93-A864-78AF9D9361FF}"/>
              </a:ext>
            </a:extLst>
          </p:cNvPr>
          <p:cNvSpPr txBox="1"/>
          <p:nvPr/>
        </p:nvSpPr>
        <p:spPr bwMode="auto">
          <a:xfrm>
            <a:off x="767408" y="1988840"/>
            <a:ext cx="10657184" cy="43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package.xml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 err="1">
                <a:latin typeface="Arial Unicode MS"/>
              </a:rPr>
              <a:t>setup.cfg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</a:t>
            </a:r>
            <a:r>
              <a:rPr kumimoji="0" lang="it-CH" altLang="it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my_topic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|         └</a:t>
            </a:r>
            <a:r>
              <a:rPr lang="it-CH" sz="2000" dirty="0">
                <a:latin typeface="Arial Unicode MS"/>
              </a:rPr>
              <a:t>── __init__.py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sz="2000" dirty="0">
                <a:latin typeface="Arial Unicode MS"/>
              </a:rPr>
              <a:t> </a:t>
            </a:r>
            <a:r>
              <a:rPr lang="it-CH" sz="2000" dirty="0" err="1">
                <a:latin typeface="Arial Unicode MS"/>
              </a:rPr>
              <a:t>resource</a:t>
            </a:r>
            <a:endParaRPr 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|         └</a:t>
            </a:r>
            <a:r>
              <a:rPr lang="it-CH" sz="2000" dirty="0">
                <a:latin typeface="Arial Unicode MS"/>
              </a:rPr>
              <a:t>── 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sz="2000" dirty="0">
                <a:latin typeface="Arial Unicode MS"/>
              </a:rPr>
              <a:t>└──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         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sz="2000" dirty="0">
                <a:latin typeface="Arial Unicode MS"/>
              </a:rPr>
              <a:t> test_copyright.py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         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sz="2000" dirty="0">
                <a:latin typeface="Arial Unicode MS"/>
              </a:rPr>
              <a:t> test_flake8.py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          └</a:t>
            </a:r>
            <a:r>
              <a:rPr lang="it-CH" sz="2000" dirty="0">
                <a:latin typeface="Arial Unicode MS"/>
              </a:rPr>
              <a:t>── test_pep257.py</a:t>
            </a:r>
          </a:p>
        </p:txBody>
      </p:sp>
    </p:spTree>
    <p:extLst>
      <p:ext uri="{BB962C8B-B14F-4D97-AF65-F5344CB8AC3E}">
        <p14:creationId xmlns:p14="http://schemas.microsoft.com/office/powerpoint/2010/main" val="278075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Ora si aggiungono i due scripts .</a:t>
            </a:r>
            <a:r>
              <a:rPr lang="it-CH" dirty="0" err="1"/>
              <a:t>py</a:t>
            </a:r>
            <a:r>
              <a:rPr lang="it-CH" dirty="0"/>
              <a:t> che conterranno il codice dei nodi. Ogni script sarà un nodo a sé stante.</a:t>
            </a:r>
          </a:p>
          <a:p>
            <a:pPr marL="0" indent="0">
              <a:buNone/>
            </a:pPr>
            <a:r>
              <a:rPr lang="it-CH" dirty="0"/>
              <a:t>Questi scripts verranno creati nella cartella (directory) </a:t>
            </a:r>
            <a:r>
              <a:rPr lang="it-CH" dirty="0" err="1"/>
              <a:t>my_topic</a:t>
            </a:r>
            <a:r>
              <a:rPr lang="it-CH" dirty="0"/>
              <a:t>/</a:t>
            </a:r>
            <a:r>
              <a:rPr lang="it-CH" dirty="0" err="1"/>
              <a:t>my_topic</a:t>
            </a:r>
            <a:r>
              <a:rPr lang="it-CH" dirty="0"/>
              <a:t>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Gli scripts publisher e </a:t>
            </a:r>
            <a:r>
              <a:rPr lang="it-CH" dirty="0" err="1"/>
              <a:t>subscribers</a:t>
            </a:r>
            <a:r>
              <a:rPr lang="it-CH" dirty="0"/>
              <a:t> verranno quindi riempiti con il codice necessario.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E9CEB7-6A4C-4B93-A864-78AF9D9361FF}"/>
              </a:ext>
            </a:extLst>
          </p:cNvPr>
          <p:cNvSpPr txBox="1"/>
          <p:nvPr/>
        </p:nvSpPr>
        <p:spPr bwMode="auto">
          <a:xfrm>
            <a:off x="767408" y="2276872"/>
            <a:ext cx="10657184" cy="3262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package.xml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altLang="it-CH" sz="2000" dirty="0">
                <a:latin typeface="Arial Unicode MS"/>
              </a:rPr>
              <a:t> </a:t>
            </a:r>
            <a:r>
              <a:rPr lang="it-CH" altLang="it-CH" sz="2000" dirty="0" err="1">
                <a:latin typeface="Arial Unicode MS"/>
              </a:rPr>
              <a:t>setup.cfg</a:t>
            </a:r>
            <a:endParaRPr lang="it-CH" alt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</a:t>
            </a:r>
            <a:r>
              <a:rPr kumimoji="0" lang="it-CH" altLang="it-CH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my_topic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|        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</a:t>
            </a:r>
            <a:r>
              <a:rPr lang="it-CH" sz="2000" dirty="0">
                <a:latin typeface="Arial Unicode MS"/>
              </a:rPr>
              <a:t>── __init__.py</a:t>
            </a:r>
            <a:endParaRPr kumimoji="0" lang="it-CH" altLang="it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|        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A680E"/>
                </a:highlight>
                <a:latin typeface="Arial Unicode MS"/>
              </a:rPr>
              <a:t>publisher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.py</a:t>
            </a:r>
          </a:p>
          <a:p>
            <a:pPr lvl="2" eaLnBrk="0" hangingPunct="0">
              <a:spcBef>
                <a:spcPct val="20000"/>
              </a:spcBef>
            </a:pPr>
            <a:r>
              <a:rPr lang="it-CH" altLang="it-CH" sz="2000" dirty="0">
                <a:latin typeface="Arial Unicode MS"/>
                <a:cs typeface="Arial" panose="020B0604020202020204" pitchFamily="34" charset="0"/>
              </a:rPr>
              <a:t> |         └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──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A680E"/>
                </a:highlight>
                <a:latin typeface="Arial Unicode MS"/>
              </a:rPr>
              <a:t>subscriber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.py</a:t>
            </a:r>
          </a:p>
          <a:p>
            <a:pPr lvl="2" eaLnBrk="0" hangingPunct="0">
              <a:spcBef>
                <a:spcPct val="20000"/>
              </a:spcBef>
            </a:pP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├──</a:t>
            </a:r>
            <a:r>
              <a:rPr lang="it-CH" sz="2000" dirty="0">
                <a:latin typeface="Arial Unicode MS"/>
              </a:rPr>
              <a:t> </a:t>
            </a:r>
            <a:r>
              <a:rPr lang="it-CH" sz="2000" dirty="0" err="1">
                <a:latin typeface="Arial Unicode MS"/>
              </a:rPr>
              <a:t>resource</a:t>
            </a:r>
            <a:endParaRPr lang="it-CH" sz="2000" dirty="0">
              <a:latin typeface="Arial Unicode MS"/>
            </a:endParaRPr>
          </a:p>
          <a:p>
            <a:pPr lvl="2" eaLnBrk="0" hangingPunct="0">
              <a:spcBef>
                <a:spcPct val="20000"/>
              </a:spcBef>
            </a:pPr>
            <a:r>
              <a:rPr lang="it-CH" sz="2000" dirty="0">
                <a:latin typeface="Arial Unicode MS"/>
              </a:rPr>
              <a:t>└── </a:t>
            </a:r>
            <a:r>
              <a:rPr kumimoji="0" lang="it-CH" altLang="it-CH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</a:t>
            </a:r>
            <a:endParaRPr lang="it-CH" sz="2000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404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0FB7-12DE-4BF5-B89A-ADA08A0B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CH" dirty="0"/>
              <a:t>Metodi di comunicazione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EC8AF-622A-45DE-AAA7-17EE8784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0EEAF1-3CF4-40E7-AB68-471B9E189A4D}" type="datetime1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15/11/2022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BB3B2-145A-4200-BFB1-43E689A6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99022D-FCE5-4C01-8721-8D6FE2FE2F39}" type="slidenum">
              <a:rPr kumimoji="0" lang="it-IT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1575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poter lanciare con il comando </a:t>
            </a:r>
            <a:r>
              <a:rPr lang="it-CH" dirty="0" err="1"/>
              <a:t>run</a:t>
            </a:r>
            <a:r>
              <a:rPr lang="it-CH" dirty="0"/>
              <a:t> di ros2 gli scripts appena creati, bisogna predisporli per la compilazione con </a:t>
            </a:r>
            <a:r>
              <a:rPr lang="it-CH" dirty="0" err="1"/>
              <a:t>colcon</a:t>
            </a:r>
            <a:r>
              <a:rPr lang="it-CH" dirty="0"/>
              <a:t>.</a:t>
            </a:r>
          </a:p>
          <a:p>
            <a:pPr marL="0" indent="0">
              <a:buNone/>
            </a:pPr>
            <a:r>
              <a:rPr lang="it-CH" dirty="0"/>
              <a:t>Per fare questo bisogna aggiungere le seguenti righe di codice nel file setup.py: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Aggiungere queste righe alla fine del codice, prestando </a:t>
            </a:r>
            <a:r>
              <a:rPr lang="it-CH" b="1" dirty="0"/>
              <a:t>attenzione per che restino include nel setup</a:t>
            </a:r>
            <a:r>
              <a:rPr lang="it-CH" dirty="0"/>
              <a:t>!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 err="1"/>
              <a:t>Compliare</a:t>
            </a:r>
            <a:r>
              <a:rPr lang="it-CH" dirty="0"/>
              <a:t> poi con il comando </a:t>
            </a:r>
            <a:r>
              <a:rPr lang="it-CH" dirty="0" err="1">
                <a:latin typeface="Lucida Console" panose="020B0609040504020204" pitchFamily="49" charset="0"/>
              </a:rPr>
              <a:t>colcon</a:t>
            </a:r>
            <a:r>
              <a:rPr lang="it-CH" dirty="0">
                <a:latin typeface="Lucida Console" panose="020B0609040504020204" pitchFamily="49" charset="0"/>
              </a:rPr>
              <a:t> build </a:t>
            </a:r>
            <a:r>
              <a:rPr lang="it-CH" dirty="0"/>
              <a:t>indicando il pacchetto </a:t>
            </a:r>
            <a:r>
              <a:rPr lang="it-CH" dirty="0" err="1"/>
              <a:t>my_topic</a:t>
            </a: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921816-032B-4A8D-9A8B-F787949B6C56}"/>
              </a:ext>
            </a:extLst>
          </p:cNvPr>
          <p:cNvSpPr txBox="1"/>
          <p:nvPr/>
        </p:nvSpPr>
        <p:spPr bwMode="auto">
          <a:xfrm>
            <a:off x="623392" y="2518445"/>
            <a:ext cx="10657184" cy="1846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entry</a:t>
            </a:r>
            <a:r>
              <a:rPr lang="en-US" sz="1100" dirty="0" err="1"/>
              <a:t>_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points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={</a:t>
            </a:r>
          </a:p>
          <a:p>
            <a:pPr lvl="2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‘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console_scripts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’: [</a:t>
            </a:r>
          </a:p>
          <a:p>
            <a:pPr lvl="3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‘</a:t>
            </a:r>
            <a:r>
              <a:rPr lang="en-US" sz="2000" kern="0" dirty="0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talker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 =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.</a:t>
            </a:r>
            <a:r>
              <a:rPr lang="en-US" sz="2000" kern="0" dirty="0" err="1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publisher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:main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’,</a:t>
            </a:r>
          </a:p>
          <a:p>
            <a:pPr lvl="3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‘</a:t>
            </a:r>
            <a:r>
              <a:rPr lang="en-US" sz="2000" kern="0" dirty="0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listener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 = </a:t>
            </a:r>
            <a:r>
              <a:rPr lang="en-US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.</a:t>
            </a:r>
            <a:r>
              <a:rPr lang="en-US" sz="2000" kern="0" dirty="0" err="1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subscriber</a:t>
            </a:r>
            <a:r>
              <a:rPr lang="en-US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:main</a:t>
            </a:r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’,</a:t>
            </a:r>
          </a:p>
          <a:p>
            <a:pPr lvl="2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],</a:t>
            </a:r>
          </a:p>
          <a:p>
            <a:pPr lvl="1"/>
            <a:r>
              <a:rPr lang="en-US" sz="2000" kern="0" dirty="0">
                <a:latin typeface="Lucida Console" panose="020B0609040504020204" pitchFamily="49" charset="0"/>
                <a:ea typeface="ＭＳ Ｐゴシック" pitchFamily="-112" charset="-128"/>
              </a:rPr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3284670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I comandi per lanciare un nodo sono quindi: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Oppure, senza compilazione tramite </a:t>
            </a:r>
            <a:r>
              <a:rPr lang="it-CH" dirty="0" err="1"/>
              <a:t>colcon</a:t>
            </a:r>
            <a:r>
              <a:rPr lang="it-CH" dirty="0"/>
              <a:t>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CBFC56-2DAD-40F9-89E6-30F616F54818}"/>
              </a:ext>
            </a:extLst>
          </p:cNvPr>
          <p:cNvSpPr txBox="1"/>
          <p:nvPr/>
        </p:nvSpPr>
        <p:spPr bwMode="auto">
          <a:xfrm>
            <a:off x="623392" y="3861048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pyhton3 </a:t>
            </a:r>
            <a:r>
              <a:rPr lang="it-CH" sz="2000" kern="0" dirty="0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sz="2000" kern="0" dirty="0" err="1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script_name</a:t>
            </a:r>
            <a:r>
              <a:rPr lang="it-CH" sz="2000" kern="0" dirty="0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.py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77451C-F328-4F0A-8467-5DD5EFB459BD}"/>
              </a:ext>
            </a:extLst>
          </p:cNvPr>
          <p:cNvSpPr txBox="1"/>
          <p:nvPr/>
        </p:nvSpPr>
        <p:spPr bwMode="auto">
          <a:xfrm>
            <a:off x="623392" y="191683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 err="1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colcon</a:t>
            </a:r>
            <a:r>
              <a:rPr lang="it-CH" sz="2000" kern="0" dirty="0">
                <a:solidFill>
                  <a:schemeClr val="accent5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build 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--packages-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select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&lt;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package_name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  <a:cs typeface="ＭＳ Ｐゴシック" pitchFamily="-112" charset="-128"/>
              </a:rPr>
              <a:t>&gt;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A7D372-C61F-4955-A6EB-D4E3E5E82563}"/>
              </a:ext>
            </a:extLst>
          </p:cNvPr>
          <p:cNvSpPr txBox="1"/>
          <p:nvPr/>
        </p:nvSpPr>
        <p:spPr bwMode="auto">
          <a:xfrm>
            <a:off x="623392" y="263691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run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node_name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&gt; </a:t>
            </a:r>
            <a:r>
              <a:rPr lang="it-CH" sz="2000" kern="0" dirty="0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&lt;</a:t>
            </a:r>
            <a:r>
              <a:rPr lang="it-CH" sz="2000" kern="0" dirty="0" err="1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entry_point</a:t>
            </a:r>
            <a:r>
              <a:rPr lang="it-CH" sz="2000" kern="0" dirty="0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&gt;</a:t>
            </a:r>
            <a:endParaRPr lang="it-CH" sz="2000" kern="0" dirty="0">
              <a:highlight>
                <a:srgbClr val="00FF00"/>
              </a:highlight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0423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25DD0-0AA1-4091-8921-92EEFD06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</a:t>
            </a:r>
            <a:r>
              <a:rPr lang="it-CH" dirty="0" err="1"/>
              <a:t>topic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1A11A-09EF-4D26-9A57-4B31CD6A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Per lanciare il publisher e il </a:t>
            </a:r>
            <a:r>
              <a:rPr lang="it-CH" dirty="0" err="1"/>
              <a:t>subscriber</a:t>
            </a:r>
            <a:r>
              <a:rPr lang="it-CH" dirty="0"/>
              <a:t>, bisogna digitare in un primo terminale: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E questo in un secondo: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ATTENZIONE!</a:t>
            </a:r>
          </a:p>
          <a:p>
            <a:pPr marL="0" indent="0">
              <a:buNone/>
            </a:pPr>
            <a:r>
              <a:rPr lang="it-CH" dirty="0"/>
              <a:t>Per lanciare questi comandi correttamente bisogna trovarsi alla radice del workspace.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Se si desidera è possibile lanciare gli scripts senza compilarli, a patto che lo siano le interfacce necessarie, che il terminale utilizzato sia stato inizializzato con il comando </a:t>
            </a:r>
            <a:r>
              <a:rPr lang="it-CH" dirty="0">
                <a:latin typeface="Lucida Console" panose="020B0609040504020204" pitchFamily="49" charset="0"/>
              </a:rPr>
              <a:t>. </a:t>
            </a:r>
            <a:r>
              <a:rPr lang="it-CH" dirty="0" err="1">
                <a:latin typeface="Lucida Console" panose="020B0609040504020204" pitchFamily="49" charset="0"/>
              </a:rPr>
              <a:t>install</a:t>
            </a:r>
            <a:r>
              <a:rPr lang="it-CH" dirty="0">
                <a:latin typeface="Lucida Console" panose="020B0609040504020204" pitchFamily="49" charset="0"/>
              </a:rPr>
              <a:t>/</a:t>
            </a:r>
            <a:r>
              <a:rPr lang="it-CH" dirty="0" err="1">
                <a:latin typeface="Lucida Console" panose="020B0609040504020204" pitchFamily="49" charset="0"/>
              </a:rPr>
              <a:t>setup.bash</a:t>
            </a:r>
            <a:r>
              <a:rPr lang="it-CH" dirty="0"/>
              <a:t>  e che ci si trovi nella directory degli script. Per esempio: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endParaRPr lang="it-CH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0F2989-F928-494C-A6B9-D47E4E3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01456" y="424003"/>
            <a:ext cx="1080000" cy="108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CBFC56-2DAD-40F9-89E6-30F616F54818}"/>
              </a:ext>
            </a:extLst>
          </p:cNvPr>
          <p:cNvSpPr txBox="1"/>
          <p:nvPr/>
        </p:nvSpPr>
        <p:spPr bwMode="auto">
          <a:xfrm>
            <a:off x="623392" y="5445224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pyhton3 </a:t>
            </a:r>
            <a:r>
              <a:rPr lang="it-CH" sz="2000" kern="0" dirty="0">
                <a:highlight>
                  <a:srgbClr val="FA680E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publisher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.py</a:t>
            </a:r>
            <a:endParaRPr lang="it-CH" sz="2000" kern="0" dirty="0"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77451C-F328-4F0A-8467-5DD5EFB459BD}"/>
              </a:ext>
            </a:extLst>
          </p:cNvPr>
          <p:cNvSpPr txBox="1"/>
          <p:nvPr/>
        </p:nvSpPr>
        <p:spPr bwMode="auto">
          <a:xfrm>
            <a:off x="623392" y="1916832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run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talker</a:t>
            </a:r>
            <a:endParaRPr lang="it-CH" sz="2000" kern="0" dirty="0">
              <a:highlight>
                <a:srgbClr val="00FF00"/>
              </a:highlight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A7D372-C61F-4955-A6EB-D4E3E5E82563}"/>
              </a:ext>
            </a:extLst>
          </p:cNvPr>
          <p:cNvSpPr txBox="1"/>
          <p:nvPr/>
        </p:nvSpPr>
        <p:spPr bwMode="auto">
          <a:xfrm>
            <a:off x="623392" y="2852936"/>
            <a:ext cx="10657184" cy="5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 rtlCol="0" anchor="ctr">
            <a:prstTxWarp prst="textNoShape">
              <a:avLst/>
            </a:prstTxWarp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ros2 </a:t>
            </a:r>
            <a:r>
              <a:rPr lang="it-CH" sz="2000" kern="0" dirty="0" err="1">
                <a:latin typeface="Lucida Console" panose="020B0609040504020204" pitchFamily="49" charset="0"/>
                <a:ea typeface="ＭＳ Ｐゴシック" pitchFamily="-112" charset="-128"/>
              </a:rPr>
              <a:t>run</a:t>
            </a:r>
            <a:r>
              <a:rPr lang="it-CH" sz="2000" kern="0" dirty="0"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my_topic</a:t>
            </a:r>
            <a:r>
              <a:rPr lang="it-CH" sz="2000" kern="0" dirty="0">
                <a:solidFill>
                  <a:srgbClr val="FF01DB"/>
                </a:solidFill>
                <a:latin typeface="Lucida Console" panose="020B0609040504020204" pitchFamily="49" charset="0"/>
                <a:ea typeface="ＭＳ Ｐゴシック" pitchFamily="-112" charset="-128"/>
              </a:rPr>
              <a:t> </a:t>
            </a:r>
            <a:r>
              <a:rPr lang="it-CH" sz="2000" kern="0" dirty="0" err="1">
                <a:highlight>
                  <a:srgbClr val="00FF00"/>
                </a:highlight>
                <a:latin typeface="Lucida Console" panose="020B0609040504020204" pitchFamily="49" charset="0"/>
                <a:ea typeface="ＭＳ Ｐゴシック" pitchFamily="-112" charset="-128"/>
              </a:rPr>
              <a:t>listener</a:t>
            </a:r>
            <a:endParaRPr lang="it-CH" sz="2000" kern="0" dirty="0">
              <a:highlight>
                <a:srgbClr val="00FF00"/>
              </a:highlight>
              <a:latin typeface="Lucida Console" panose="020B0609040504020204" pitchFamily="49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5319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C07E88-85E0-4C2D-99CF-915ED7B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AF29-B223-4D9C-8EAB-AB2506ADD1D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90840F-7299-49E8-899A-75D0E623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0489-DF55-4EAB-B884-DA4434E1530C}" type="slidenum">
              <a:rPr lang="it-IT" altLang="en-US" smtClean="0"/>
              <a:pPr/>
              <a:t>83</a:t>
            </a:fld>
            <a:endParaRPr lang="it-IT" alt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E4D9BE7-0374-41A5-B338-667CAF7785D9}"/>
              </a:ext>
            </a:extLst>
          </p:cNvPr>
          <p:cNvSpPr txBox="1">
            <a:spLocks/>
          </p:cNvSpPr>
          <p:nvPr/>
        </p:nvSpPr>
        <p:spPr bwMode="auto">
          <a:xfrm>
            <a:off x="432000" y="1854000"/>
            <a:ext cx="11359085" cy="21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9pPr>
          </a:lstStyle>
          <a:p>
            <a:r>
              <a:rPr lang="it-CH" kern="0" dirty="0"/>
              <a:t>Terza esercitazione con Docker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274E5B3-0C10-4DFE-9529-E84383D126B9}"/>
              </a:ext>
            </a:extLst>
          </p:cNvPr>
          <p:cNvSpPr txBox="1">
            <a:spLocks/>
          </p:cNvSpPr>
          <p:nvPr/>
        </p:nvSpPr>
        <p:spPr bwMode="auto">
          <a:xfrm>
            <a:off x="335360" y="2781300"/>
            <a:ext cx="1099304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sz="1800" kern="0" dirty="0">
                <a:solidFill>
                  <a:schemeClr val="bg1"/>
                </a:solidFill>
              </a:rPr>
              <a:t>Andare alla voce ‘Publisher - </a:t>
            </a:r>
            <a:r>
              <a:rPr lang="it-CH" sz="1800" kern="0" dirty="0" err="1">
                <a:solidFill>
                  <a:schemeClr val="bg1"/>
                </a:solidFill>
              </a:rPr>
              <a:t>Subscriber</a:t>
            </a:r>
            <a:r>
              <a:rPr lang="it-CH" sz="1800" kern="0" dirty="0">
                <a:solidFill>
                  <a:schemeClr val="bg1"/>
                </a:solidFill>
              </a:rPr>
              <a:t>' del corso</a:t>
            </a:r>
          </a:p>
        </p:txBody>
      </p:sp>
    </p:spTree>
    <p:extLst>
      <p:ext uri="{BB962C8B-B14F-4D97-AF65-F5344CB8AC3E}">
        <p14:creationId xmlns:p14="http://schemas.microsoft.com/office/powerpoint/2010/main" val="1681252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 service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pacchetto di tipo service</a:t>
            </a:r>
          </a:p>
        </p:txBody>
      </p:sp>
    </p:spTree>
    <p:extLst>
      <p:ext uri="{BB962C8B-B14F-4D97-AF65-F5344CB8AC3E}">
        <p14:creationId xmlns:p14="http://schemas.microsoft.com/office/powerpoint/2010/main" val="158166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C07E88-85E0-4C2D-99CF-915ED7B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AF29-B223-4D9C-8EAB-AB2506ADD1D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90840F-7299-49E8-899A-75D0E623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0489-DF55-4EAB-B884-DA4434E1530C}" type="slidenum">
              <a:rPr lang="it-IT" altLang="en-US" smtClean="0"/>
              <a:pPr/>
              <a:t>85</a:t>
            </a:fld>
            <a:endParaRPr lang="it-IT" alt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E4D9BE7-0374-41A5-B338-667CAF7785D9}"/>
              </a:ext>
            </a:extLst>
          </p:cNvPr>
          <p:cNvSpPr txBox="1">
            <a:spLocks/>
          </p:cNvSpPr>
          <p:nvPr/>
        </p:nvSpPr>
        <p:spPr bwMode="auto">
          <a:xfrm>
            <a:off x="432000" y="1854000"/>
            <a:ext cx="11359085" cy="21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9pPr>
          </a:lstStyle>
          <a:p>
            <a:r>
              <a:rPr lang="it-CH" kern="0" dirty="0"/>
              <a:t>Quarta esercitazione con Docker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274E5B3-0C10-4DFE-9529-E84383D126B9}"/>
              </a:ext>
            </a:extLst>
          </p:cNvPr>
          <p:cNvSpPr txBox="1">
            <a:spLocks/>
          </p:cNvSpPr>
          <p:nvPr/>
        </p:nvSpPr>
        <p:spPr bwMode="auto">
          <a:xfrm>
            <a:off x="335360" y="2781300"/>
            <a:ext cx="1099304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sz="1800" kern="0" dirty="0">
                <a:solidFill>
                  <a:schemeClr val="bg1"/>
                </a:solidFill>
              </a:rPr>
              <a:t>Andare alla voce ‘Service Server – Server Client' del corso</a:t>
            </a:r>
          </a:p>
        </p:txBody>
      </p:sp>
    </p:spTree>
    <p:extLst>
      <p:ext uri="{BB962C8B-B14F-4D97-AF65-F5344CB8AC3E}">
        <p14:creationId xmlns:p14="http://schemas.microsoft.com/office/powerpoint/2010/main" val="157384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791C5-C700-4346-A989-899E2A62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Creazione di un’</a:t>
            </a:r>
            <a:r>
              <a:rPr lang="it-CH" dirty="0" err="1"/>
              <a:t>aciton</a:t>
            </a:r>
            <a:endParaRPr lang="it-CH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616CE6-42FE-45DC-A579-517E1977CC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2781300"/>
            <a:ext cx="10993040" cy="47244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CH" dirty="0">
                <a:solidFill>
                  <a:schemeClr val="bg1"/>
                </a:solidFill>
              </a:rPr>
              <a:t>Studio della creazione di un pacchetto di tipo action</a:t>
            </a:r>
          </a:p>
        </p:txBody>
      </p:sp>
    </p:spTree>
    <p:extLst>
      <p:ext uri="{BB962C8B-B14F-4D97-AF65-F5344CB8AC3E}">
        <p14:creationId xmlns:p14="http://schemas.microsoft.com/office/powerpoint/2010/main" val="24990368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C07E88-85E0-4C2D-99CF-915ED7BB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AF29-B223-4D9C-8EAB-AB2506ADD1D4}" type="datetime1">
              <a:rPr lang="it-IT" altLang="en-US" smtClean="0"/>
              <a:pPr/>
              <a:t>15/11/2022</a:t>
            </a:fld>
            <a:endParaRPr lang="it-IT" alt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90840F-7299-49E8-899A-75D0E623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0489-DF55-4EAB-B884-DA4434E1530C}" type="slidenum">
              <a:rPr lang="it-IT" altLang="en-US" smtClean="0"/>
              <a:pPr/>
              <a:t>87</a:t>
            </a:fld>
            <a:endParaRPr lang="it-IT" alt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E4D9BE7-0374-41A5-B338-667CAF7785D9}"/>
              </a:ext>
            </a:extLst>
          </p:cNvPr>
          <p:cNvSpPr txBox="1">
            <a:spLocks/>
          </p:cNvSpPr>
          <p:nvPr/>
        </p:nvSpPr>
        <p:spPr bwMode="auto">
          <a:xfrm>
            <a:off x="432000" y="1854000"/>
            <a:ext cx="11359085" cy="21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imes New Roman" pitchFamily="-112" charset="-52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imes New Roman" pitchFamily="-112" charset="-52"/>
              </a:defRPr>
            </a:lvl9pPr>
          </a:lstStyle>
          <a:p>
            <a:r>
              <a:rPr lang="it-CH" kern="0" dirty="0"/>
              <a:t>Quinta esercitazione con Docker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274E5B3-0C10-4DFE-9529-E84383D126B9}"/>
              </a:ext>
            </a:extLst>
          </p:cNvPr>
          <p:cNvSpPr txBox="1">
            <a:spLocks/>
          </p:cNvSpPr>
          <p:nvPr/>
        </p:nvSpPr>
        <p:spPr bwMode="auto">
          <a:xfrm>
            <a:off x="335360" y="2781300"/>
            <a:ext cx="1099304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it-CH" sz="1800" kern="0" dirty="0">
                <a:solidFill>
                  <a:schemeClr val="bg1"/>
                </a:solidFill>
              </a:rPr>
              <a:t>Andare alla voce ‘Action Server – Action Client' del corso</a:t>
            </a:r>
          </a:p>
        </p:txBody>
      </p:sp>
    </p:spTree>
    <p:extLst>
      <p:ext uri="{BB962C8B-B14F-4D97-AF65-F5344CB8AC3E}">
        <p14:creationId xmlns:p14="http://schemas.microsoft.com/office/powerpoint/2010/main" val="328940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9E956-9109-42C8-BFD1-4E5BCE7A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user Guide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DB8E040-59E2-4D47-9C37-DB45632C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3254"/>
          <a:stretch/>
        </p:blipFill>
        <p:spPr>
          <a:xfrm>
            <a:off x="7536160" y="1817240"/>
            <a:ext cx="4078800" cy="463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32EE69-37D1-4D4B-9408-544EB633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6" t="3415" r="266" b="937"/>
          <a:stretch/>
        </p:blipFill>
        <p:spPr>
          <a:xfrm>
            <a:off x="4105432" y="1628800"/>
            <a:ext cx="4078800" cy="464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ACF2F80-C8B5-4C5A-A942-39817C2A1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939"/>
          <a:stretch/>
        </p:blipFill>
        <p:spPr>
          <a:xfrm>
            <a:off x="695400" y="1412776"/>
            <a:ext cx="4077978" cy="463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921564-D724-4E2F-95FC-6E93BCD5EA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/>
          <a:stretch/>
        </p:blipFill>
        <p:spPr>
          <a:xfrm>
            <a:off x="10625021" y="459027"/>
            <a:ext cx="1135179" cy="12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062046"/>
      </p:ext>
    </p:extLst>
  </p:cSld>
  <p:clrMapOvr>
    <a:masterClrMapping/>
  </p:clrMapOvr>
</p:sld>
</file>

<file path=ppt/theme/theme1.xml><?xml version="1.0" encoding="utf-8"?>
<a:theme xmlns:a="http://schemas.openxmlformats.org/drawingml/2006/main" name="SUPSI_DTI_ISEA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spcBef>
            <a:spcPts val="600"/>
          </a:spcBef>
          <a:defRPr sz="2000" b="1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5744</Words>
  <Application>Microsoft Office PowerPoint</Application>
  <PresentationFormat>Widescreen</PresentationFormat>
  <Paragraphs>1271</Paragraphs>
  <Slides>87</Slides>
  <Notes>39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87</vt:i4>
      </vt:variant>
    </vt:vector>
  </HeadingPairs>
  <TitlesOfParts>
    <vt:vector size="95" baseType="lpstr">
      <vt:lpstr>Arial</vt:lpstr>
      <vt:lpstr>Arial Unicode MS</vt:lpstr>
      <vt:lpstr>Consolas</vt:lpstr>
      <vt:lpstr>Lucida Console</vt:lpstr>
      <vt:lpstr>Times New Roman</vt:lpstr>
      <vt:lpstr>Wingdings</vt:lpstr>
      <vt:lpstr>SUPSI_DTI_ISEA_2010</vt:lpstr>
      <vt:lpstr>Tema di Office</vt:lpstr>
      <vt:lpstr>ROS basics</vt:lpstr>
      <vt:lpstr>Sommario</vt:lpstr>
      <vt:lpstr>Introduzione a ROS</vt:lpstr>
      <vt:lpstr>ROS in breve – Cos’è</vt:lpstr>
      <vt:lpstr>ROS – punti di forza </vt:lpstr>
      <vt:lpstr>Strumenti di supporto</vt:lpstr>
      <vt:lpstr>Strumenti di supporto - esempi</vt:lpstr>
      <vt:lpstr>Metodi di comunicazione</vt:lpstr>
      <vt:lpstr>ROS user Guide</vt:lpstr>
      <vt:lpstr>ROS – Termini importanti (1)</vt:lpstr>
      <vt:lpstr>ROS – Termini importanti (2)</vt:lpstr>
      <vt:lpstr>ROS – Termini importanti (2)</vt:lpstr>
      <vt:lpstr>ROS in breve – Termini importanti (3)</vt:lpstr>
      <vt:lpstr>ROS in breve – Termini importanti (4)</vt:lpstr>
      <vt:lpstr>ROS in breve – Termini importanti (4)</vt:lpstr>
      <vt:lpstr>ROS in breve – Termini importanti (5)</vt:lpstr>
      <vt:lpstr>ROS in breve – Termini importanti (5)</vt:lpstr>
      <vt:lpstr>ROS in breve – Termini importanti (6)</vt:lpstr>
      <vt:lpstr>ROS in breve – Termini importanti (6)</vt:lpstr>
      <vt:lpstr>Esempi di programmazione</vt:lpstr>
      <vt:lpstr>Struttura comandi</vt:lpstr>
      <vt:lpstr>Struttura dei comandi – Come configurare un terminale</vt:lpstr>
      <vt:lpstr>Struttura dei comandi – Come verificare le variabili</vt:lpstr>
      <vt:lpstr>Struttura dei comandi – Come verificare le variabili</vt:lpstr>
      <vt:lpstr>Struttura dei comandi – Come installare turtlesim</vt:lpstr>
      <vt:lpstr>Struttura dei comandi – Come lanciare turtlesim</vt:lpstr>
      <vt:lpstr>Struttura dei comandi – Come arrestare turtlesim</vt:lpstr>
      <vt:lpstr>Struttura dei comandi – Come vedere la lista dei nodi attivi</vt:lpstr>
      <vt:lpstr>Struttura dei comandi – Come vedere la lista dei nodi attivi</vt:lpstr>
      <vt:lpstr>Struttura dei comandi – Come vedere la lista dei topics</vt:lpstr>
      <vt:lpstr>Struttura dei comandi – Come vedere i dettagli di un’interfaccia</vt:lpstr>
      <vt:lpstr>Struttura dei comandi – Come eseguire un task – topic</vt:lpstr>
      <vt:lpstr>Struttura dei comandi – Come eseguire un task – topic</vt:lpstr>
      <vt:lpstr>Struttura dei comandi – Come vedere i dati di un topic pubblicati</vt:lpstr>
      <vt:lpstr>Struttura dei comandi – Come vedere i dati di un topic pubblicati</vt:lpstr>
      <vt:lpstr>Struttura dei comandi – Overview</vt:lpstr>
      <vt:lpstr>Struttura dei comandi – Come vedere la lista dei services</vt:lpstr>
      <vt:lpstr>Struttura dei comandi – Come eseguire un task – service</vt:lpstr>
      <vt:lpstr>Struttura dei comandi – Come eseguire un task – service</vt:lpstr>
      <vt:lpstr>Struttura dei comandi – Come vedere le informazioni relative ad una action</vt:lpstr>
      <vt:lpstr>Struttura dei comandi – Come eseguire un task – action</vt:lpstr>
      <vt:lpstr>Struttura dei comandi – Come eseguire un task – action</vt:lpstr>
      <vt:lpstr>Struttura dei comandi – Come vedere le informazioni dei nodi</vt:lpstr>
      <vt:lpstr>Struttura dei comandi – Come vedere le informazioni dei nodi</vt:lpstr>
      <vt:lpstr>Struttura dei comandi – Come vedere le informazioni dei nodi</vt:lpstr>
      <vt:lpstr>Struttura dei comandi – Come vedere le informazioni dei nodi</vt:lpstr>
      <vt:lpstr>Struttura dei comandi – Comparazione /turtlesim e /teleop_turtle</vt:lpstr>
      <vt:lpstr>Debugging tools</vt:lpstr>
      <vt:lpstr>Debugging tools – logging levels</vt:lpstr>
      <vt:lpstr>Debugging tools – logging levels</vt:lpstr>
      <vt:lpstr>Debugging tools – Come installare rqt</vt:lpstr>
      <vt:lpstr>Debugging tools – Come usare rqt</vt:lpstr>
      <vt:lpstr>Debugging tools – Come usare rqt</vt:lpstr>
      <vt:lpstr>Presentazione standard di PowerPoint</vt:lpstr>
      <vt:lpstr>Creazione di un workspace</vt:lpstr>
      <vt:lpstr>Creazione di un workspace – installare colcon (build tool)</vt:lpstr>
      <vt:lpstr>Creazione di un workspace</vt:lpstr>
      <vt:lpstr>Creazione di un workspace</vt:lpstr>
      <vt:lpstr>Creazione di un workspace</vt:lpstr>
      <vt:lpstr>Creazione di un pacchetto</vt:lpstr>
      <vt:lpstr>Creazione di un pacchetto</vt:lpstr>
      <vt:lpstr>Creazione di un pacchetto</vt:lpstr>
      <vt:lpstr>Creazione di un pacchetto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Creazione di un’interfaccia</vt:lpstr>
      <vt:lpstr>Presentazione standard di PowerPoint</vt:lpstr>
      <vt:lpstr>Creazione di un topic</vt:lpstr>
      <vt:lpstr>Creazione di un topic</vt:lpstr>
      <vt:lpstr>Creazione di un topic</vt:lpstr>
      <vt:lpstr>Creazione di un topic</vt:lpstr>
      <vt:lpstr>Creazione di un topic</vt:lpstr>
      <vt:lpstr>Creazione di un topic</vt:lpstr>
      <vt:lpstr>Creazione di un topic</vt:lpstr>
      <vt:lpstr>Presentazione standard di PowerPoint</vt:lpstr>
      <vt:lpstr>Creazione di un service</vt:lpstr>
      <vt:lpstr>Presentazione standard di PowerPoint</vt:lpstr>
      <vt:lpstr>Creazione di un’aciton</vt:lpstr>
      <vt:lpstr>Presentazione standard di PowerPoint</vt:lpstr>
    </vt:vector>
  </TitlesOfParts>
  <Company>SUPSI-DACD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Ginevra</dc:creator>
  <cp:lastModifiedBy>Rosselli Jasmine</cp:lastModifiedBy>
  <cp:revision>636</cp:revision>
  <cp:lastPrinted>2018-02-08T12:10:16Z</cp:lastPrinted>
  <dcterms:created xsi:type="dcterms:W3CDTF">2010-05-03T14:17:06Z</dcterms:created>
  <dcterms:modified xsi:type="dcterms:W3CDTF">2022-11-15T07:32:14Z</dcterms:modified>
</cp:coreProperties>
</file>